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2" r:id="rId7"/>
    <p:sldId id="266" r:id="rId8"/>
    <p:sldId id="282" r:id="rId9"/>
    <p:sldId id="285" r:id="rId10"/>
    <p:sldId id="265" r:id="rId11"/>
    <p:sldId id="272" r:id="rId12"/>
    <p:sldId id="263" r:id="rId13"/>
    <p:sldId id="271" r:id="rId14"/>
    <p:sldId id="270" r:id="rId15"/>
    <p:sldId id="273" r:id="rId16"/>
    <p:sldId id="269" r:id="rId17"/>
    <p:sldId id="267" r:id="rId18"/>
    <p:sldId id="261" r:id="rId19"/>
    <p:sldId id="277" r:id="rId20"/>
    <p:sldId id="276" r:id="rId21"/>
    <p:sldId id="280" r:id="rId22"/>
    <p:sldId id="279" r:id="rId23"/>
    <p:sldId id="278" r:id="rId24"/>
    <p:sldId id="281" r:id="rId25"/>
    <p:sldId id="268" r:id="rId26"/>
    <p:sldId id="275" r:id="rId27"/>
    <p:sldId id="284" r:id="rId28"/>
    <p:sldId id="274" r:id="rId29"/>
    <p:sldId id="283" r:id="rId30"/>
    <p:sldId id="287" r:id="rId31"/>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78CFB-EF55-4531-8D9C-C6C5D78E0DF6}" type="datetimeFigureOut">
              <a:rPr lang="hu-HU" smtClean="0"/>
              <a:t>2023.01.28.</a:t>
            </a:fld>
            <a:endParaRPr lang="hu-HU"/>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D6D14-8EB6-4955-84D3-7D8465C02E33}" type="slidenum">
              <a:rPr lang="hu-HU" smtClean="0"/>
              <a:t>‹#›</a:t>
            </a:fld>
            <a:endParaRPr lang="hu-HU"/>
          </a:p>
        </p:txBody>
      </p:sp>
    </p:spTree>
    <p:extLst>
      <p:ext uri="{BB962C8B-B14F-4D97-AF65-F5344CB8AC3E}">
        <p14:creationId xmlns:p14="http://schemas.microsoft.com/office/powerpoint/2010/main" val="3721608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dirty="0" smtClean="0"/>
              <a:t>* </a:t>
            </a:r>
            <a:r>
              <a:rPr lang="hu-HU" dirty="0" smtClean="0">
                <a:latin typeface="Times New Roman" pitchFamily="18" charset="0"/>
                <a:cs typeface="Times New Roman" pitchFamily="18" charset="0"/>
              </a:rPr>
              <a:t>Michael Mayer ** Korabeli</a:t>
            </a:r>
            <a:r>
              <a:rPr lang="hu-HU" baseline="0" dirty="0" smtClean="0">
                <a:latin typeface="Times New Roman" pitchFamily="18" charset="0"/>
                <a:cs typeface="Times New Roman" pitchFamily="18" charset="0"/>
              </a:rPr>
              <a:t> kritikus</a:t>
            </a:r>
            <a:endParaRPr lang="hu-HU" dirty="0" smtClean="0">
              <a:latin typeface="Times New Roman" pitchFamily="18" charset="0"/>
              <a:cs typeface="Times New Roman" pitchFamily="18" charset="0"/>
            </a:endParaRPr>
          </a:p>
          <a:p>
            <a:endParaRPr lang="hu-HU" dirty="0"/>
          </a:p>
        </p:txBody>
      </p:sp>
      <p:sp>
        <p:nvSpPr>
          <p:cNvPr id="4" name="Dia számának helye 3"/>
          <p:cNvSpPr>
            <a:spLocks noGrp="1"/>
          </p:cNvSpPr>
          <p:nvPr>
            <p:ph type="sldNum" sz="quarter" idx="10"/>
          </p:nvPr>
        </p:nvSpPr>
        <p:spPr/>
        <p:txBody>
          <a:bodyPr/>
          <a:lstStyle/>
          <a:p>
            <a:fld id="{877D6D14-8EB6-4955-84D3-7D8465C02E33}" type="slidenum">
              <a:rPr lang="hu-HU" smtClean="0"/>
              <a:t>2</a:t>
            </a:fld>
            <a:endParaRPr lang="hu-HU"/>
          </a:p>
        </p:txBody>
      </p:sp>
    </p:spTree>
    <p:extLst>
      <p:ext uri="{BB962C8B-B14F-4D97-AF65-F5344CB8AC3E}">
        <p14:creationId xmlns:p14="http://schemas.microsoft.com/office/powerpoint/2010/main" val="1649483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59FC7914-0295-4B79-89E8-1A8D7B72D870}" type="datetimeFigureOut">
              <a:rPr lang="hu-HU" smtClean="0"/>
              <a:t>2023.01.28.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CC035BB-DED7-4083-9B0A-3FB06D3C0E36}" type="slidenum">
              <a:rPr lang="hu-HU" smtClean="0"/>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9FC7914-0295-4B79-89E8-1A8D7B72D870}" type="datetimeFigureOut">
              <a:rPr lang="hu-HU" smtClean="0"/>
              <a:t>2023.01.28.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CC035BB-DED7-4083-9B0A-3FB06D3C0E36}"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9FC7914-0295-4B79-89E8-1A8D7B72D870}" type="datetimeFigureOut">
              <a:rPr lang="hu-HU" smtClean="0"/>
              <a:t>2023.01.28.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CC035BB-DED7-4083-9B0A-3FB06D3C0E36}" type="slidenum">
              <a:rPr lang="hu-HU" smtClean="0"/>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59FC7914-0295-4B79-89E8-1A8D7B72D870}" type="datetimeFigureOut">
              <a:rPr lang="hu-HU" smtClean="0"/>
              <a:t>2023.01.28.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CC035BB-DED7-4083-9B0A-3FB06D3C0E36}" type="slidenum">
              <a:rPr lang="hu-HU" smtClean="0"/>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59FC7914-0295-4B79-89E8-1A8D7B72D870}" type="datetimeFigureOut">
              <a:rPr lang="hu-HU" smtClean="0"/>
              <a:t>2023.01.28.</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CC035BB-DED7-4083-9B0A-3FB06D3C0E36}" type="slidenum">
              <a:rPr lang="hu-HU" smtClean="0"/>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59FC7914-0295-4B79-89E8-1A8D7B72D870}" type="datetimeFigureOut">
              <a:rPr lang="hu-HU" smtClean="0"/>
              <a:t>2023.01.28.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CC035BB-DED7-4083-9B0A-3FB06D3C0E36}" type="slidenum">
              <a:rPr lang="hu-HU" smtClean="0"/>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59FC7914-0295-4B79-89E8-1A8D7B72D870}" type="datetimeFigureOut">
              <a:rPr lang="hu-HU" smtClean="0"/>
              <a:t>2023.01.28.</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BCC035BB-DED7-4083-9B0A-3FB06D3C0E36}" type="slidenum">
              <a:rPr lang="hu-HU" smtClean="0"/>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59FC7914-0295-4B79-89E8-1A8D7B72D870}" type="datetimeFigureOut">
              <a:rPr lang="hu-HU" smtClean="0"/>
              <a:t>2023.01.28.</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BCC035BB-DED7-4083-9B0A-3FB06D3C0E36}"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59FC7914-0295-4B79-89E8-1A8D7B72D870}" type="datetimeFigureOut">
              <a:rPr lang="hu-HU" smtClean="0"/>
              <a:t>2023.01.28.</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BCC035BB-DED7-4083-9B0A-3FB06D3C0E36}"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59FC7914-0295-4B79-89E8-1A8D7B72D870}" type="datetimeFigureOut">
              <a:rPr lang="hu-HU" smtClean="0"/>
              <a:t>2023.01.28.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CC035BB-DED7-4083-9B0A-3FB06D3C0E36}" type="slidenum">
              <a:rPr lang="hu-HU" smtClean="0"/>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59FC7914-0295-4B79-89E8-1A8D7B72D870}" type="datetimeFigureOut">
              <a:rPr lang="hu-HU" smtClean="0"/>
              <a:t>2023.01.28.</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CC035BB-DED7-4083-9B0A-3FB06D3C0E36}" type="slidenum">
              <a:rPr lang="hu-HU" smtClean="0"/>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FC7914-0295-4B79-89E8-1A8D7B72D870}" type="datetimeFigureOut">
              <a:rPr lang="hu-HU" smtClean="0"/>
              <a:t>2023.01.28.</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035BB-DED7-4083-9B0A-3FB06D3C0E36}" type="slidenum">
              <a:rPr lang="hu-HU" smtClean="0"/>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l="-17000" r="-17000"/>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a:bodyPr>
          <a:lstStyle/>
          <a:p>
            <a:r>
              <a:rPr lang="hu-HU" sz="6600" b="1" dirty="0" smtClean="0"/>
              <a:t>Henrik Ibsen</a:t>
            </a:r>
            <a:endParaRPr lang="hu-HU" sz="6600" b="1" dirty="0"/>
          </a:p>
        </p:txBody>
      </p:sp>
      <p:sp>
        <p:nvSpPr>
          <p:cNvPr id="3" name="Alcím 2"/>
          <p:cNvSpPr>
            <a:spLocks noGrp="1"/>
          </p:cNvSpPr>
          <p:nvPr>
            <p:ph type="subTitle" idx="1"/>
          </p:nvPr>
        </p:nvSpPr>
        <p:spPr/>
        <p:txBody>
          <a:bodyPr>
            <a:normAutofit/>
          </a:bodyPr>
          <a:lstStyle/>
          <a:p>
            <a:r>
              <a:rPr lang="hu-HU" sz="4000" dirty="0" smtClean="0">
                <a:solidFill>
                  <a:schemeClr val="tx1"/>
                </a:solidFill>
              </a:rPr>
              <a:t>Nóra</a:t>
            </a:r>
            <a:endParaRPr lang="hu-HU" sz="4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normAutofit/>
          </a:bodyPr>
          <a:lstStyle/>
          <a:p>
            <a:pPr marL="0" indent="0" algn="ctr">
              <a:spcBef>
                <a:spcPts val="0"/>
              </a:spcBef>
              <a:buNone/>
            </a:pPr>
            <a:r>
              <a:rPr lang="hu-HU" sz="8000" u="sng" dirty="0" smtClean="0">
                <a:latin typeface="Times New Roman" pitchFamily="18" charset="0"/>
                <a:cs typeface="Times New Roman" pitchFamily="18" charset="0"/>
              </a:rPr>
              <a:t>Nóra</a:t>
            </a:r>
            <a:endParaRPr lang="hu-HU" sz="8000" u="sng" dirty="0">
              <a:latin typeface="Times New Roman" pitchFamily="18" charset="0"/>
              <a:cs typeface="Times New Roman" pitchFamily="18" charset="0"/>
            </a:endParaRP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1556792"/>
            <a:ext cx="3535915" cy="5040560"/>
          </a:xfrm>
          <a:prstGeom prst="rect">
            <a:avLst/>
          </a:prstGeom>
        </p:spPr>
      </p:pic>
    </p:spTree>
    <p:extLst>
      <p:ext uri="{BB962C8B-B14F-4D97-AF65-F5344CB8AC3E}">
        <p14:creationId xmlns:p14="http://schemas.microsoft.com/office/powerpoint/2010/main" val="2179781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sz="4000" b="1" u="sng" dirty="0" smtClean="0">
                <a:latin typeface="Times New Roman" pitchFamily="18" charset="0"/>
                <a:cs typeface="Times New Roman" pitchFamily="18" charset="0"/>
              </a:rPr>
              <a:t>Cím</a:t>
            </a:r>
            <a:endParaRPr lang="hu-HU" u="sng" dirty="0" smtClean="0">
              <a:latin typeface="Times New Roman" pitchFamily="18" charset="0"/>
              <a:cs typeface="Times New Roman" pitchFamily="18" charset="0"/>
            </a:endParaRPr>
          </a:p>
          <a:p>
            <a:pPr marL="0" indent="0" algn="just">
              <a:spcBef>
                <a:spcPts val="0"/>
              </a:spcBef>
              <a:buNone/>
            </a:pPr>
            <a:r>
              <a:rPr lang="hu-HU" dirty="0" smtClean="0">
                <a:latin typeface="Times New Roman" pitchFamily="18" charset="0"/>
                <a:cs typeface="Times New Roman" pitchFamily="18" charset="0"/>
              </a:rPr>
              <a:t>A mű eredeti címe Babaszoba volt. A cím </a:t>
            </a:r>
            <a:r>
              <a:rPr lang="hu-HU" dirty="0">
                <a:latin typeface="Times New Roman" pitchFamily="18" charset="0"/>
                <a:cs typeface="Times New Roman" pitchFamily="18" charset="0"/>
              </a:rPr>
              <a:t>azt a fajta életet jelzi, amelyet </a:t>
            </a:r>
            <a:r>
              <a:rPr lang="hu-HU" dirty="0" smtClean="0">
                <a:latin typeface="Times New Roman" pitchFamily="18" charset="0"/>
                <a:cs typeface="Times New Roman" pitchFamily="18" charset="0"/>
              </a:rPr>
              <a:t>Nóra </a:t>
            </a:r>
            <a:r>
              <a:rPr lang="hu-HU" dirty="0">
                <a:latin typeface="Times New Roman" pitchFamily="18" charset="0"/>
                <a:cs typeface="Times New Roman" pitchFamily="18" charset="0"/>
              </a:rPr>
              <a:t>nyolc évig élt férje otthonában.</a:t>
            </a:r>
            <a:endParaRPr lang="hu-HU" dirty="0" smtClean="0">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2006937"/>
            <a:ext cx="4752528" cy="4647847"/>
          </a:xfrm>
          <a:prstGeom prst="rect">
            <a:avLst/>
          </a:prstGeom>
        </p:spPr>
      </p:pic>
    </p:spTree>
    <p:extLst>
      <p:ext uri="{BB962C8B-B14F-4D97-AF65-F5344CB8AC3E}">
        <p14:creationId xmlns:p14="http://schemas.microsoft.com/office/powerpoint/2010/main" val="3477550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b="1" u="sng" dirty="0" smtClean="0">
                <a:latin typeface="Times New Roman" pitchFamily="18" charset="0"/>
                <a:cs typeface="Times New Roman" pitchFamily="18" charset="0"/>
              </a:rPr>
              <a:t>Cselekmény:</a:t>
            </a:r>
          </a:p>
          <a:p>
            <a:pPr marL="0" indent="0" algn="just">
              <a:spcBef>
                <a:spcPts val="0"/>
              </a:spcBef>
              <a:buNone/>
            </a:pPr>
            <a:r>
              <a:rPr lang="hu-HU" dirty="0" smtClean="0">
                <a:latin typeface="Times New Roman" pitchFamily="18" charset="0"/>
                <a:cs typeface="Times New Roman" pitchFamily="18" charset="0"/>
              </a:rPr>
              <a:t>A </a:t>
            </a:r>
            <a:r>
              <a:rPr lang="hu-HU" dirty="0">
                <a:latin typeface="Times New Roman" pitchFamily="18" charset="0"/>
                <a:cs typeface="Times New Roman" pitchFamily="18" charset="0"/>
              </a:rPr>
              <a:t>mű karácsonykor játszódik, </a:t>
            </a:r>
            <a:r>
              <a:rPr lang="hu-HU" dirty="0" smtClean="0">
                <a:latin typeface="Times New Roman" pitchFamily="18" charset="0"/>
                <a:cs typeface="Times New Roman" pitchFamily="18" charset="0"/>
              </a:rPr>
              <a:t>megtudjuk</a:t>
            </a:r>
            <a:r>
              <a:rPr lang="hu-HU" dirty="0">
                <a:latin typeface="Times New Roman" pitchFamily="18" charset="0"/>
                <a:cs typeface="Times New Roman" pitchFamily="18" charset="0"/>
              </a:rPr>
              <a:t>, hogy Nóra ebben az évben többet </a:t>
            </a:r>
            <a:r>
              <a:rPr lang="hu-HU" dirty="0" smtClean="0">
                <a:latin typeface="Times New Roman" pitchFamily="18" charset="0"/>
                <a:cs typeface="Times New Roman" pitchFamily="18" charset="0"/>
              </a:rPr>
              <a:t>költ ajándékokra</a:t>
            </a:r>
            <a:r>
              <a:rPr lang="hu-HU" dirty="0">
                <a:latin typeface="Times New Roman" pitchFamily="18" charset="0"/>
                <a:cs typeface="Times New Roman" pitchFamily="18" charset="0"/>
              </a:rPr>
              <a:t>, hiszen férjét előléptetik. </a:t>
            </a:r>
            <a:r>
              <a:rPr lang="hu-HU" dirty="0" err="1">
                <a:latin typeface="Times New Roman" pitchFamily="18" charset="0"/>
                <a:cs typeface="Times New Roman" pitchFamily="18" charset="0"/>
              </a:rPr>
              <a:t>Helmer</a:t>
            </a:r>
            <a:r>
              <a:rPr lang="hu-HU" dirty="0">
                <a:latin typeface="Times New Roman" pitchFamily="18" charset="0"/>
                <a:cs typeface="Times New Roman" pitchFamily="18" charset="0"/>
              </a:rPr>
              <a:t> takarékosságra szólítja fel feleségét, és kijelenti, hogy elvből </a:t>
            </a:r>
            <a:r>
              <a:rPr lang="hu-HU" dirty="0" err="1">
                <a:latin typeface="Times New Roman" pitchFamily="18" charset="0"/>
                <a:cs typeface="Times New Roman" pitchFamily="18" charset="0"/>
              </a:rPr>
              <a:t>ellenzi</a:t>
            </a:r>
            <a:r>
              <a:rPr lang="hu-HU" dirty="0">
                <a:latin typeface="Times New Roman" pitchFamily="18" charset="0"/>
                <a:cs typeface="Times New Roman" pitchFamily="18" charset="0"/>
              </a:rPr>
              <a:t> az adósságot.</a:t>
            </a: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3140968"/>
            <a:ext cx="5042095" cy="3361396"/>
          </a:xfrm>
          <a:prstGeom prst="rect">
            <a:avLst/>
          </a:prstGeom>
        </p:spPr>
      </p:pic>
    </p:spTree>
    <p:extLst>
      <p:ext uri="{BB962C8B-B14F-4D97-AF65-F5344CB8AC3E}">
        <p14:creationId xmlns:p14="http://schemas.microsoft.com/office/powerpoint/2010/main" val="1986320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dirty="0">
                <a:latin typeface="Times New Roman" pitchFamily="18" charset="0"/>
                <a:cs typeface="Times New Roman" pitchFamily="18" charset="0"/>
              </a:rPr>
              <a:t>Egy váratlan vendég érkezik, akiben Nóra gyermekkori barátnőjét ismere fel. Krisztina elmeséli, hogy férje halála után milyen nehéz élete volt, beteg édesanyját kellett segítenie, ezért rengeteget dolgozott. Azt mondja, hogy Nórának nem voltak nehézségei az életben</a:t>
            </a:r>
            <a:r>
              <a:rPr lang="hu-HU" dirty="0" smtClean="0">
                <a:latin typeface="Times New Roman" pitchFamily="18" charset="0"/>
                <a:cs typeface="Times New Roman" pitchFamily="18" charset="0"/>
              </a:rPr>
              <a:t>.</a:t>
            </a:r>
          </a:p>
          <a:p>
            <a:pPr marL="0" indent="0" algn="just">
              <a:spcBef>
                <a:spcPts val="0"/>
              </a:spcBef>
              <a:buNone/>
            </a:pPr>
            <a:endParaRPr lang="hu-HU" dirty="0" smtClean="0">
              <a:latin typeface="Times New Roman" pitchFamily="18" charset="0"/>
              <a:cs typeface="Times New Roman" pitchFamily="18" charset="0"/>
            </a:endParaRPr>
          </a:p>
          <a:p>
            <a:pPr marL="0" indent="0" algn="just">
              <a:spcBef>
                <a:spcPts val="0"/>
              </a:spcBef>
              <a:buNone/>
            </a:pPr>
            <a:r>
              <a:rPr lang="hu-HU" sz="2800" i="1" dirty="0" smtClean="0">
                <a:solidFill>
                  <a:srgbClr val="00B050"/>
                </a:solidFill>
                <a:latin typeface="Times New Roman" pitchFamily="18" charset="0"/>
                <a:cs typeface="Times New Roman" pitchFamily="18" charset="0"/>
              </a:rPr>
              <a:t>Krisztina. </a:t>
            </a:r>
            <a:r>
              <a:rPr lang="hu-HU" sz="2800" i="1" dirty="0">
                <a:solidFill>
                  <a:srgbClr val="00B050"/>
                </a:solidFill>
                <a:latin typeface="Times New Roman" pitchFamily="18" charset="0"/>
                <a:cs typeface="Times New Roman" pitchFamily="18" charset="0"/>
              </a:rPr>
              <a:t>Milyen szép tőled, Nóra, hogy ily buzgón pártfogolsz - kétszeresen szép tőled, aki magad oly kevéssé ismered az élet bajait s fáradalmait.</a:t>
            </a:r>
          </a:p>
        </p:txBody>
      </p:sp>
    </p:spTree>
    <p:extLst>
      <p:ext uri="{BB962C8B-B14F-4D97-AF65-F5344CB8AC3E}">
        <p14:creationId xmlns:p14="http://schemas.microsoft.com/office/powerpoint/2010/main" val="1649571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normAutofit/>
          </a:bodyPr>
          <a:lstStyle/>
          <a:p>
            <a:pPr marL="0" indent="0" algn="just">
              <a:spcBef>
                <a:spcPts val="0"/>
              </a:spcBef>
              <a:buNone/>
            </a:pPr>
            <a:r>
              <a:rPr lang="hu-HU" dirty="0">
                <a:latin typeface="Times New Roman" pitchFamily="18" charset="0"/>
                <a:cs typeface="Times New Roman" pitchFamily="18" charset="0"/>
              </a:rPr>
              <a:t>Nóra erre válaszul felfedi, hogy amikor férje halálos beteg volt, kölcsönt kellett felvennie férje tudta nélkül, hogy Olaszországba utazzanak, hiszen az orvos szerint csak ez mentheti meg életét. Nórának hazudnia kellett, hogy apjától kapta a pénzt, és a váltóra apja aláírását hamisítja</a:t>
            </a:r>
            <a:r>
              <a:rPr lang="hu-HU" dirty="0" smtClean="0">
                <a:latin typeface="Times New Roman" pitchFamily="18" charset="0"/>
                <a:cs typeface="Times New Roman" pitchFamily="18" charset="0"/>
              </a:rPr>
              <a:t>.</a:t>
            </a:r>
          </a:p>
          <a:p>
            <a:pPr marL="0" indent="0" algn="just">
              <a:spcBef>
                <a:spcPts val="0"/>
              </a:spcBef>
              <a:buNone/>
            </a:pPr>
            <a:endParaRPr lang="hu-HU" dirty="0" smtClean="0">
              <a:latin typeface="Times New Roman" pitchFamily="18" charset="0"/>
              <a:cs typeface="Times New Roman" pitchFamily="18" charset="0"/>
            </a:endParaRPr>
          </a:p>
          <a:p>
            <a:pPr marL="0" indent="0" algn="just">
              <a:spcBef>
                <a:spcPts val="0"/>
              </a:spcBef>
              <a:buNone/>
            </a:pPr>
            <a:r>
              <a:rPr lang="hu-HU" sz="2400" i="1" dirty="0">
                <a:solidFill>
                  <a:srgbClr val="00B050"/>
                </a:solidFill>
                <a:latin typeface="Times New Roman" pitchFamily="18" charset="0"/>
                <a:cs typeface="Times New Roman" pitchFamily="18" charset="0"/>
              </a:rPr>
              <a:t>Nóra. Olaszországi utunkról beszéltem volt neked. E nélkül </a:t>
            </a:r>
            <a:r>
              <a:rPr lang="hu-HU" sz="2400" i="1" dirty="0" err="1" smtClean="0">
                <a:solidFill>
                  <a:srgbClr val="00B050"/>
                </a:solidFill>
                <a:latin typeface="Times New Roman" pitchFamily="18" charset="0"/>
                <a:cs typeface="Times New Roman" pitchFamily="18" charset="0"/>
              </a:rPr>
              <a:t>Helmer</a:t>
            </a:r>
            <a:r>
              <a:rPr lang="hu-HU" sz="2400" i="1" dirty="0" smtClean="0">
                <a:solidFill>
                  <a:srgbClr val="00B050"/>
                </a:solidFill>
                <a:latin typeface="Times New Roman" pitchFamily="18" charset="0"/>
                <a:cs typeface="Times New Roman" pitchFamily="18" charset="0"/>
              </a:rPr>
              <a:t> </a:t>
            </a:r>
            <a:r>
              <a:rPr lang="hu-HU" sz="2400" i="1" dirty="0">
                <a:solidFill>
                  <a:srgbClr val="00B050"/>
                </a:solidFill>
                <a:latin typeface="Times New Roman" pitchFamily="18" charset="0"/>
                <a:cs typeface="Times New Roman" pitchFamily="18" charset="0"/>
              </a:rPr>
              <a:t>elpusztult volna.</a:t>
            </a:r>
          </a:p>
          <a:p>
            <a:pPr marL="0" indent="0" algn="just">
              <a:spcBef>
                <a:spcPts val="0"/>
              </a:spcBef>
              <a:buNone/>
            </a:pPr>
            <a:r>
              <a:rPr lang="hu-HU" sz="2400" i="1" dirty="0">
                <a:solidFill>
                  <a:srgbClr val="00B050"/>
                </a:solidFill>
                <a:latin typeface="Times New Roman" pitchFamily="18" charset="0"/>
                <a:cs typeface="Times New Roman" pitchFamily="18" charset="0"/>
              </a:rPr>
              <a:t>Krisztina. Hát igen: atyádtól megkaptátok a szükséges pénzt.</a:t>
            </a:r>
          </a:p>
          <a:p>
            <a:pPr marL="0" indent="0" algn="just">
              <a:spcBef>
                <a:spcPts val="0"/>
              </a:spcBef>
              <a:buNone/>
            </a:pPr>
            <a:r>
              <a:rPr lang="hu-HU" sz="2400" i="1" dirty="0">
                <a:solidFill>
                  <a:srgbClr val="00B050"/>
                </a:solidFill>
                <a:latin typeface="Times New Roman" pitchFamily="18" charset="0"/>
                <a:cs typeface="Times New Roman" pitchFamily="18" charset="0"/>
              </a:rPr>
              <a:t>Nóra. (mosolyogva) Ezt nemcsak </a:t>
            </a:r>
            <a:r>
              <a:rPr lang="hu-HU" sz="2400" i="1" dirty="0" err="1" smtClean="0">
                <a:solidFill>
                  <a:srgbClr val="00B050"/>
                </a:solidFill>
                <a:latin typeface="Times New Roman" pitchFamily="18" charset="0"/>
                <a:cs typeface="Times New Roman" pitchFamily="18" charset="0"/>
              </a:rPr>
              <a:t>Helmer</a:t>
            </a:r>
            <a:r>
              <a:rPr lang="hu-HU" sz="2400" i="1" dirty="0" smtClean="0">
                <a:solidFill>
                  <a:srgbClr val="00B050"/>
                </a:solidFill>
                <a:latin typeface="Times New Roman" pitchFamily="18" charset="0"/>
                <a:cs typeface="Times New Roman" pitchFamily="18" charset="0"/>
              </a:rPr>
              <a:t> </a:t>
            </a:r>
            <a:r>
              <a:rPr lang="hu-HU" sz="2400" i="1" dirty="0">
                <a:solidFill>
                  <a:srgbClr val="00B050"/>
                </a:solidFill>
                <a:latin typeface="Times New Roman" pitchFamily="18" charset="0"/>
                <a:cs typeface="Times New Roman" pitchFamily="18" charset="0"/>
              </a:rPr>
              <a:t>hiszi igy, hanem a többiek is mind, pedig. -</a:t>
            </a:r>
          </a:p>
          <a:p>
            <a:pPr marL="0" indent="0" algn="just">
              <a:spcBef>
                <a:spcPts val="0"/>
              </a:spcBef>
              <a:buNone/>
            </a:pPr>
            <a:r>
              <a:rPr lang="hu-HU" sz="2400" i="1" dirty="0">
                <a:solidFill>
                  <a:srgbClr val="00B050"/>
                </a:solidFill>
                <a:latin typeface="Times New Roman" pitchFamily="18" charset="0"/>
                <a:cs typeface="Times New Roman" pitchFamily="18" charset="0"/>
              </a:rPr>
              <a:t>Krisztina. Pedig?</a:t>
            </a:r>
          </a:p>
          <a:p>
            <a:pPr marL="0" indent="0" algn="just">
              <a:spcBef>
                <a:spcPts val="0"/>
              </a:spcBef>
              <a:buNone/>
            </a:pPr>
            <a:r>
              <a:rPr lang="hu-HU" sz="2400" i="1" dirty="0">
                <a:solidFill>
                  <a:srgbClr val="00B050"/>
                </a:solidFill>
                <a:latin typeface="Times New Roman" pitchFamily="18" charset="0"/>
                <a:cs typeface="Times New Roman" pitchFamily="18" charset="0"/>
              </a:rPr>
              <a:t>Nóra. Apa egy fillért nem adott nekünk. Én teremtettem elő a szükséges pénzt.</a:t>
            </a:r>
          </a:p>
        </p:txBody>
      </p:sp>
    </p:spTree>
    <p:extLst>
      <p:ext uri="{BB962C8B-B14F-4D97-AF65-F5344CB8AC3E}">
        <p14:creationId xmlns:p14="http://schemas.microsoft.com/office/powerpoint/2010/main" val="823409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dirty="0" err="1">
                <a:latin typeface="Times New Roman" pitchFamily="18" charset="0"/>
                <a:cs typeface="Times New Roman" pitchFamily="18" charset="0"/>
              </a:rPr>
              <a:t>Krogstad</a:t>
            </a:r>
            <a:r>
              <a:rPr lang="hu-HU" dirty="0">
                <a:latin typeface="Times New Roman" pitchFamily="18" charset="0"/>
                <a:cs typeface="Times New Roman" pitchFamily="18" charset="0"/>
              </a:rPr>
              <a:t>, egy banki alkalmazott </a:t>
            </a:r>
            <a:r>
              <a:rPr lang="hu-HU" dirty="0" smtClean="0">
                <a:latin typeface="Times New Roman" pitchFamily="18" charset="0"/>
                <a:cs typeface="Times New Roman" pitchFamily="18" charset="0"/>
              </a:rPr>
              <a:t>érkezik. </a:t>
            </a:r>
            <a:r>
              <a:rPr lang="hu-HU" dirty="0">
                <a:latin typeface="Times New Roman" pitchFamily="18" charset="0"/>
                <a:cs typeface="Times New Roman" pitchFamily="18" charset="0"/>
              </a:rPr>
              <a:t>Kiderül, hogy ő volt az, aki kölcsönadta Nórának a pénzt. </a:t>
            </a: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1376772"/>
            <a:ext cx="6048672" cy="5292588"/>
          </a:xfrm>
          <a:prstGeom prst="rect">
            <a:avLst/>
          </a:prstGeom>
        </p:spPr>
      </p:pic>
    </p:spTree>
    <p:extLst>
      <p:ext uri="{BB962C8B-B14F-4D97-AF65-F5344CB8AC3E}">
        <p14:creationId xmlns:p14="http://schemas.microsoft.com/office/powerpoint/2010/main" val="2776120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dirty="0" err="1">
                <a:latin typeface="Times New Roman" pitchFamily="18" charset="0"/>
                <a:cs typeface="Times New Roman" pitchFamily="18" charset="0"/>
              </a:rPr>
              <a:t>Helmer</a:t>
            </a:r>
            <a:r>
              <a:rPr lang="hu-HU" dirty="0">
                <a:latin typeface="Times New Roman" pitchFamily="18" charset="0"/>
                <a:cs typeface="Times New Roman" pitchFamily="18" charset="0"/>
              </a:rPr>
              <a:t> el akarja bocsátani </a:t>
            </a:r>
            <a:r>
              <a:rPr lang="hu-HU" dirty="0" err="1">
                <a:latin typeface="Times New Roman" pitchFamily="18" charset="0"/>
                <a:cs typeface="Times New Roman" pitchFamily="18" charset="0"/>
              </a:rPr>
              <a:t>Krogstadot</a:t>
            </a:r>
            <a:r>
              <a:rPr lang="hu-HU" dirty="0">
                <a:latin typeface="Times New Roman" pitchFamily="18" charset="0"/>
                <a:cs typeface="Times New Roman" pitchFamily="18" charset="0"/>
              </a:rPr>
              <a:t>, aki Nórát fenyegeti, hogy felfedi titkát, ha nem jár közbe férjénél érte. </a:t>
            </a:r>
            <a:r>
              <a:rPr lang="hu-HU" dirty="0" err="1">
                <a:latin typeface="Times New Roman" pitchFamily="18" charset="0"/>
                <a:cs typeface="Times New Roman" pitchFamily="18" charset="0"/>
              </a:rPr>
              <a:t>Helmer</a:t>
            </a:r>
            <a:r>
              <a:rPr lang="hu-HU" dirty="0">
                <a:latin typeface="Times New Roman" pitchFamily="18" charset="0"/>
                <a:cs typeface="Times New Roman" pitchFamily="18" charset="0"/>
              </a:rPr>
              <a:t> kijelenti, hogy </a:t>
            </a:r>
            <a:r>
              <a:rPr lang="hu-HU" dirty="0" err="1">
                <a:latin typeface="Times New Roman" pitchFamily="18" charset="0"/>
                <a:cs typeface="Times New Roman" pitchFamily="18" charset="0"/>
              </a:rPr>
              <a:t>Krogstad</a:t>
            </a:r>
            <a:r>
              <a:rPr lang="hu-HU" dirty="0">
                <a:latin typeface="Times New Roman" pitchFamily="18" charset="0"/>
                <a:cs typeface="Times New Roman" pitchFamily="18" charset="0"/>
              </a:rPr>
              <a:t> </a:t>
            </a:r>
            <a:r>
              <a:rPr lang="hu-HU" i="1" dirty="0">
                <a:latin typeface="Times New Roman" pitchFamily="18" charset="0"/>
                <a:cs typeface="Times New Roman" pitchFamily="18" charset="0"/>
              </a:rPr>
              <a:t>"erkölcsileg elzüllött", "képtelen lettem volna vele együtt dolgozni; az ily emberek közelében valóságos borzongást érzek."</a:t>
            </a: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3212976"/>
            <a:ext cx="5256584" cy="3504390"/>
          </a:xfrm>
          <a:prstGeom prst="rect">
            <a:avLst/>
          </a:prstGeom>
        </p:spPr>
      </p:pic>
    </p:spTree>
    <p:extLst>
      <p:ext uri="{BB962C8B-B14F-4D97-AF65-F5344CB8AC3E}">
        <p14:creationId xmlns:p14="http://schemas.microsoft.com/office/powerpoint/2010/main" val="302975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08712"/>
          </a:xfrm>
        </p:spPr>
        <p:txBody>
          <a:bodyPr>
            <a:normAutofit fontScale="92500" lnSpcReduction="20000"/>
          </a:bodyPr>
          <a:lstStyle/>
          <a:p>
            <a:pPr marL="0" indent="0" algn="just">
              <a:spcBef>
                <a:spcPts val="0"/>
              </a:spcBef>
              <a:buNone/>
            </a:pPr>
            <a:r>
              <a:rPr lang="hu-HU" sz="3500" dirty="0">
                <a:latin typeface="Times New Roman" pitchFamily="18" charset="0"/>
                <a:cs typeface="Times New Roman" pitchFamily="18" charset="0"/>
              </a:rPr>
              <a:t>Nóra </a:t>
            </a:r>
            <a:r>
              <a:rPr lang="hu-HU" sz="3500" dirty="0" err="1">
                <a:latin typeface="Times New Roman" pitchFamily="18" charset="0"/>
                <a:cs typeface="Times New Roman" pitchFamily="18" charset="0"/>
              </a:rPr>
              <a:t>Rank</a:t>
            </a:r>
            <a:r>
              <a:rPr lang="hu-HU" sz="3500" dirty="0">
                <a:latin typeface="Times New Roman" pitchFamily="18" charset="0"/>
                <a:cs typeface="Times New Roman" pitchFamily="18" charset="0"/>
              </a:rPr>
              <a:t> doktortól, a család jó barátjától akar segítséget kérni, de miután a doktor </a:t>
            </a:r>
            <a:r>
              <a:rPr lang="hu-HU" sz="3500" dirty="0" smtClean="0">
                <a:latin typeface="Times New Roman" pitchFamily="18" charset="0"/>
                <a:cs typeface="Times New Roman" pitchFamily="18" charset="0"/>
              </a:rPr>
              <a:t>felfedi érzéseit </a:t>
            </a:r>
            <a:r>
              <a:rPr lang="hu-HU" sz="3500" dirty="0">
                <a:latin typeface="Times New Roman" pitchFamily="18" charset="0"/>
                <a:cs typeface="Times New Roman" pitchFamily="18" charset="0"/>
              </a:rPr>
              <a:t> </a:t>
            </a:r>
            <a:r>
              <a:rPr lang="hu-HU" sz="3500" dirty="0" smtClean="0">
                <a:latin typeface="Times New Roman" pitchFamily="18" charset="0"/>
                <a:cs typeface="Times New Roman" pitchFamily="18" charset="0"/>
              </a:rPr>
              <a:t>rájön</a:t>
            </a:r>
            <a:r>
              <a:rPr lang="hu-HU" sz="3500" dirty="0">
                <a:latin typeface="Times New Roman" pitchFamily="18" charset="0"/>
                <a:cs typeface="Times New Roman" pitchFamily="18" charset="0"/>
              </a:rPr>
              <a:t>, hogy tőle semmiféle segítséget nem fogadhat el. </a:t>
            </a:r>
            <a:endParaRPr lang="hu-HU" sz="3500" dirty="0" smtClean="0">
              <a:latin typeface="Times New Roman" pitchFamily="18" charset="0"/>
              <a:cs typeface="Times New Roman" pitchFamily="18" charset="0"/>
            </a:endParaRPr>
          </a:p>
          <a:p>
            <a:pPr marL="0" indent="0" algn="just">
              <a:spcBef>
                <a:spcPts val="0"/>
              </a:spcBef>
              <a:buNone/>
            </a:pPr>
            <a:endParaRPr lang="hu-HU" dirty="0" smtClean="0">
              <a:latin typeface="Times New Roman" pitchFamily="18" charset="0"/>
              <a:cs typeface="Times New Roman" pitchFamily="18" charset="0"/>
            </a:endParaRPr>
          </a:p>
          <a:p>
            <a:pPr marL="0" indent="0" algn="just">
              <a:spcBef>
                <a:spcPts val="0"/>
              </a:spcBef>
              <a:buNone/>
            </a:pPr>
            <a:r>
              <a:rPr lang="hu-HU" sz="2400" dirty="0" err="1">
                <a:solidFill>
                  <a:srgbClr val="00B050"/>
                </a:solidFill>
                <a:latin typeface="Times New Roman" pitchFamily="18" charset="0"/>
                <a:cs typeface="Times New Roman" pitchFamily="18" charset="0"/>
              </a:rPr>
              <a:t>Rank</a:t>
            </a:r>
            <a:r>
              <a:rPr lang="hu-HU" sz="2400" dirty="0">
                <a:solidFill>
                  <a:srgbClr val="00B050"/>
                </a:solidFill>
                <a:latin typeface="Times New Roman" pitchFamily="18" charset="0"/>
                <a:cs typeface="Times New Roman" pitchFamily="18" charset="0"/>
              </a:rPr>
              <a:t>. Annál jobb. El se képzelem, mit gondolhat. De hát beszéljen. Vagy nem </a:t>
            </a:r>
            <a:r>
              <a:rPr lang="hu-HU" sz="2400" dirty="0" err="1">
                <a:solidFill>
                  <a:srgbClr val="00B050"/>
                </a:solidFill>
                <a:latin typeface="Times New Roman" pitchFamily="18" charset="0"/>
                <a:cs typeface="Times New Roman" pitchFamily="18" charset="0"/>
              </a:rPr>
              <a:t>birom</a:t>
            </a:r>
            <a:r>
              <a:rPr lang="hu-HU" sz="2400" dirty="0">
                <a:solidFill>
                  <a:srgbClr val="00B050"/>
                </a:solidFill>
                <a:latin typeface="Times New Roman" pitchFamily="18" charset="0"/>
                <a:cs typeface="Times New Roman" pitchFamily="18" charset="0"/>
              </a:rPr>
              <a:t>-e az ön bizalmát?</a:t>
            </a:r>
          </a:p>
          <a:p>
            <a:pPr marL="0" indent="0" algn="just">
              <a:spcBef>
                <a:spcPts val="0"/>
              </a:spcBef>
              <a:buNone/>
            </a:pPr>
            <a:r>
              <a:rPr lang="hu-HU" sz="2400" dirty="0">
                <a:solidFill>
                  <a:srgbClr val="00B050"/>
                </a:solidFill>
                <a:latin typeface="Times New Roman" pitchFamily="18" charset="0"/>
                <a:cs typeface="Times New Roman" pitchFamily="18" charset="0"/>
              </a:rPr>
              <a:t>Nóra. </a:t>
            </a:r>
            <a:r>
              <a:rPr lang="hu-HU" sz="2400" dirty="0" err="1">
                <a:solidFill>
                  <a:srgbClr val="00B050"/>
                </a:solidFill>
                <a:latin typeface="Times New Roman" pitchFamily="18" charset="0"/>
                <a:cs typeface="Times New Roman" pitchFamily="18" charset="0"/>
              </a:rPr>
              <a:t>Birja</a:t>
            </a:r>
            <a:r>
              <a:rPr lang="hu-HU" sz="2400" dirty="0">
                <a:solidFill>
                  <a:srgbClr val="00B050"/>
                </a:solidFill>
                <a:latin typeface="Times New Roman" pitchFamily="18" charset="0"/>
                <a:cs typeface="Times New Roman" pitchFamily="18" charset="0"/>
              </a:rPr>
              <a:t>, mint más senki. Ön az én legjobb és </a:t>
            </a:r>
            <a:r>
              <a:rPr lang="hu-HU" sz="2400" dirty="0" err="1">
                <a:solidFill>
                  <a:srgbClr val="00B050"/>
                </a:solidFill>
                <a:latin typeface="Times New Roman" pitchFamily="18" charset="0"/>
                <a:cs typeface="Times New Roman" pitchFamily="18" charset="0"/>
              </a:rPr>
              <a:t>leghüségesebb</a:t>
            </a:r>
            <a:r>
              <a:rPr lang="hu-HU" sz="2400" dirty="0">
                <a:solidFill>
                  <a:srgbClr val="00B050"/>
                </a:solidFill>
                <a:latin typeface="Times New Roman" pitchFamily="18" charset="0"/>
                <a:cs typeface="Times New Roman" pitchFamily="18" charset="0"/>
              </a:rPr>
              <a:t> barátom, ezt tudom. Azért hát el is mondom önnek. Tehát doktor </a:t>
            </a:r>
            <a:r>
              <a:rPr lang="hu-HU" sz="2400" dirty="0" err="1">
                <a:solidFill>
                  <a:srgbClr val="00B050"/>
                </a:solidFill>
                <a:latin typeface="Times New Roman" pitchFamily="18" charset="0"/>
                <a:cs typeface="Times New Roman" pitchFamily="18" charset="0"/>
              </a:rPr>
              <a:t>ur</a:t>
            </a:r>
            <a:r>
              <a:rPr lang="hu-HU" sz="2400" dirty="0">
                <a:solidFill>
                  <a:srgbClr val="00B050"/>
                </a:solidFill>
                <a:latin typeface="Times New Roman" pitchFamily="18" charset="0"/>
                <a:cs typeface="Times New Roman" pitchFamily="18" charset="0"/>
              </a:rPr>
              <a:t>; Önnek rajta </a:t>
            </a:r>
            <a:r>
              <a:rPr lang="hu-HU" sz="2400" dirty="0" err="1">
                <a:solidFill>
                  <a:srgbClr val="00B050"/>
                </a:solidFill>
                <a:latin typeface="Times New Roman" pitchFamily="18" charset="0"/>
                <a:cs typeface="Times New Roman" pitchFamily="18" charset="0"/>
              </a:rPr>
              <a:t>segitenie</a:t>
            </a:r>
            <a:r>
              <a:rPr lang="hu-HU" sz="2400" dirty="0">
                <a:solidFill>
                  <a:srgbClr val="00B050"/>
                </a:solidFill>
                <a:latin typeface="Times New Roman" pitchFamily="18" charset="0"/>
                <a:cs typeface="Times New Roman" pitchFamily="18" charset="0"/>
              </a:rPr>
              <a:t> kell, valamit megakadályozni. - Tudja, mily bensőleg, mily kimondhatatlanul szeret engem </a:t>
            </a:r>
            <a:r>
              <a:rPr lang="hu-HU" sz="2400" dirty="0" err="1" smtClean="0">
                <a:solidFill>
                  <a:srgbClr val="00B050"/>
                </a:solidFill>
                <a:latin typeface="Times New Roman" pitchFamily="18" charset="0"/>
                <a:cs typeface="Times New Roman" pitchFamily="18" charset="0"/>
              </a:rPr>
              <a:t>Helmer</a:t>
            </a:r>
            <a:r>
              <a:rPr lang="hu-HU" sz="2400" dirty="0" smtClean="0">
                <a:solidFill>
                  <a:srgbClr val="00B050"/>
                </a:solidFill>
                <a:latin typeface="Times New Roman" pitchFamily="18" charset="0"/>
                <a:cs typeface="Times New Roman" pitchFamily="18" charset="0"/>
              </a:rPr>
              <a:t>; </a:t>
            </a:r>
            <a:r>
              <a:rPr lang="hu-HU" sz="2400" dirty="0">
                <a:solidFill>
                  <a:srgbClr val="00B050"/>
                </a:solidFill>
                <a:latin typeface="Times New Roman" pitchFamily="18" charset="0"/>
                <a:cs typeface="Times New Roman" pitchFamily="18" charset="0"/>
              </a:rPr>
              <a:t>egy pillanatig se habozna, hogy életét áldozza fel értem.</a:t>
            </a:r>
          </a:p>
          <a:p>
            <a:pPr marL="0" indent="0" algn="just">
              <a:spcBef>
                <a:spcPts val="0"/>
              </a:spcBef>
              <a:buNone/>
            </a:pPr>
            <a:r>
              <a:rPr lang="hu-HU" sz="2400" dirty="0" err="1">
                <a:solidFill>
                  <a:srgbClr val="00B050"/>
                </a:solidFill>
                <a:latin typeface="Times New Roman" pitchFamily="18" charset="0"/>
                <a:cs typeface="Times New Roman" pitchFamily="18" charset="0"/>
              </a:rPr>
              <a:t>Rank</a:t>
            </a:r>
            <a:r>
              <a:rPr lang="hu-HU" sz="2400" dirty="0">
                <a:solidFill>
                  <a:srgbClr val="00B050"/>
                </a:solidFill>
                <a:latin typeface="Times New Roman" pitchFamily="18" charset="0"/>
                <a:cs typeface="Times New Roman" pitchFamily="18" charset="0"/>
              </a:rPr>
              <a:t>. (Nórához hajolva) Nóra - hát azt hiszi hogy ő az egyedüli?</a:t>
            </a:r>
          </a:p>
          <a:p>
            <a:pPr marL="0" indent="0" algn="just">
              <a:spcBef>
                <a:spcPts val="0"/>
              </a:spcBef>
              <a:buNone/>
            </a:pPr>
            <a:r>
              <a:rPr lang="hu-HU" sz="2400" dirty="0">
                <a:solidFill>
                  <a:srgbClr val="00B050"/>
                </a:solidFill>
                <a:latin typeface="Times New Roman" pitchFamily="18" charset="0"/>
                <a:cs typeface="Times New Roman" pitchFamily="18" charset="0"/>
              </a:rPr>
              <a:t>Nóra. (</a:t>
            </a:r>
            <a:r>
              <a:rPr lang="hu-HU" sz="2400" dirty="0" err="1">
                <a:solidFill>
                  <a:srgbClr val="00B050"/>
                </a:solidFill>
                <a:latin typeface="Times New Roman" pitchFamily="18" charset="0"/>
                <a:cs typeface="Times New Roman" pitchFamily="18" charset="0"/>
              </a:rPr>
              <a:t>Visszahuzódva</a:t>
            </a:r>
            <a:r>
              <a:rPr lang="hu-HU" sz="2400" dirty="0">
                <a:solidFill>
                  <a:srgbClr val="00B050"/>
                </a:solidFill>
                <a:latin typeface="Times New Roman" pitchFamily="18" charset="0"/>
                <a:cs typeface="Times New Roman" pitchFamily="18" charset="0"/>
              </a:rPr>
              <a:t>) A ki? -</a:t>
            </a:r>
          </a:p>
          <a:p>
            <a:pPr marL="0" indent="0" algn="just">
              <a:spcBef>
                <a:spcPts val="0"/>
              </a:spcBef>
              <a:buNone/>
            </a:pPr>
            <a:r>
              <a:rPr lang="hu-HU" sz="2400" dirty="0" err="1">
                <a:solidFill>
                  <a:srgbClr val="00B050"/>
                </a:solidFill>
                <a:latin typeface="Times New Roman" pitchFamily="18" charset="0"/>
                <a:cs typeface="Times New Roman" pitchFamily="18" charset="0"/>
              </a:rPr>
              <a:t>Rank</a:t>
            </a:r>
            <a:r>
              <a:rPr lang="hu-HU" sz="2400" dirty="0">
                <a:solidFill>
                  <a:srgbClr val="00B050"/>
                </a:solidFill>
                <a:latin typeface="Times New Roman" pitchFamily="18" charset="0"/>
                <a:cs typeface="Times New Roman" pitchFamily="18" charset="0"/>
              </a:rPr>
              <a:t>. A ki örömmel oda adná önért az életét.</a:t>
            </a:r>
          </a:p>
          <a:p>
            <a:pPr marL="0" indent="0" algn="just">
              <a:spcBef>
                <a:spcPts val="0"/>
              </a:spcBef>
              <a:buNone/>
            </a:pPr>
            <a:r>
              <a:rPr lang="hu-HU" sz="2400" dirty="0">
                <a:solidFill>
                  <a:srgbClr val="00B050"/>
                </a:solidFill>
                <a:latin typeface="Times New Roman" pitchFamily="18" charset="0"/>
                <a:cs typeface="Times New Roman" pitchFamily="18" charset="0"/>
              </a:rPr>
              <a:t>Nóra. (búsan) Vagy úgy!</a:t>
            </a:r>
          </a:p>
          <a:p>
            <a:pPr marL="0" indent="0" algn="just">
              <a:spcBef>
                <a:spcPts val="0"/>
              </a:spcBef>
              <a:buNone/>
            </a:pPr>
            <a:r>
              <a:rPr lang="hu-HU" sz="2400" dirty="0" err="1">
                <a:solidFill>
                  <a:srgbClr val="00B050"/>
                </a:solidFill>
                <a:latin typeface="Times New Roman" pitchFamily="18" charset="0"/>
                <a:cs typeface="Times New Roman" pitchFamily="18" charset="0"/>
              </a:rPr>
              <a:t>Rank</a:t>
            </a:r>
            <a:r>
              <a:rPr lang="hu-HU" sz="2400" dirty="0">
                <a:solidFill>
                  <a:srgbClr val="00B050"/>
                </a:solidFill>
                <a:latin typeface="Times New Roman" pitchFamily="18" charset="0"/>
                <a:cs typeface="Times New Roman" pitchFamily="18" charset="0"/>
              </a:rPr>
              <a:t>. Magesküdtem, hogy önnek ezt meg kell tudnia, mielőtt örökre távozom, s jobb alkalmat nem találnék soha. - Igen, Nóra most már tudja. S következéskép azt is tudja most már, hogy rám </a:t>
            </a:r>
            <a:r>
              <a:rPr lang="hu-HU" sz="2400" dirty="0" err="1">
                <a:solidFill>
                  <a:srgbClr val="00B050"/>
                </a:solidFill>
                <a:latin typeface="Times New Roman" pitchFamily="18" charset="0"/>
                <a:cs typeface="Times New Roman" pitchFamily="18" charset="0"/>
              </a:rPr>
              <a:t>bizhatja</a:t>
            </a:r>
            <a:r>
              <a:rPr lang="hu-HU" sz="2400" dirty="0">
                <a:solidFill>
                  <a:srgbClr val="00B050"/>
                </a:solidFill>
                <a:latin typeface="Times New Roman" pitchFamily="18" charset="0"/>
                <a:cs typeface="Times New Roman" pitchFamily="18" charset="0"/>
              </a:rPr>
              <a:t> magát, mint senki másra</a:t>
            </a:r>
            <a:r>
              <a:rPr lang="hu-HU" sz="2400" dirty="0" smtClean="0">
                <a:solidFill>
                  <a:srgbClr val="00B050"/>
                </a:solidFill>
                <a:latin typeface="Times New Roman" pitchFamily="18" charset="0"/>
                <a:cs typeface="Times New Roman" pitchFamily="18" charset="0"/>
              </a:rPr>
              <a:t>. […]</a:t>
            </a:r>
          </a:p>
          <a:p>
            <a:pPr marL="0" indent="0" algn="just">
              <a:spcBef>
                <a:spcPts val="0"/>
              </a:spcBef>
              <a:buNone/>
            </a:pPr>
            <a:r>
              <a:rPr lang="en-US" sz="2400" dirty="0" err="1">
                <a:solidFill>
                  <a:srgbClr val="00B050"/>
                </a:solidFill>
                <a:latin typeface="Times New Roman" pitchFamily="18" charset="0"/>
                <a:cs typeface="Times New Roman" pitchFamily="18" charset="0"/>
              </a:rPr>
              <a:t>Nóra</a:t>
            </a:r>
            <a:r>
              <a:rPr lang="en-US" sz="2400" dirty="0">
                <a:solidFill>
                  <a:srgbClr val="00B050"/>
                </a:solidFill>
                <a:latin typeface="Times New Roman" pitchFamily="18" charset="0"/>
                <a:cs typeface="Times New Roman" pitchFamily="18" charset="0"/>
              </a:rPr>
              <a:t>. Most </a:t>
            </a:r>
            <a:r>
              <a:rPr lang="en-US" sz="2400" dirty="0" err="1">
                <a:solidFill>
                  <a:srgbClr val="00B050"/>
                </a:solidFill>
                <a:latin typeface="Times New Roman" pitchFamily="18" charset="0"/>
                <a:cs typeface="Times New Roman" pitchFamily="18" charset="0"/>
              </a:rPr>
              <a:t>már</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semmit</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sem</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mondhatok</a:t>
            </a:r>
            <a:r>
              <a:rPr lang="en-US" sz="2400" dirty="0">
                <a:solidFill>
                  <a:srgbClr val="00B050"/>
                </a:solidFill>
                <a:latin typeface="Times New Roman" pitchFamily="18" charset="0"/>
                <a:cs typeface="Times New Roman" pitchFamily="18" charset="0"/>
              </a:rPr>
              <a:t> </a:t>
            </a:r>
            <a:r>
              <a:rPr lang="en-US" sz="2400" dirty="0" err="1">
                <a:solidFill>
                  <a:srgbClr val="00B050"/>
                </a:solidFill>
                <a:latin typeface="Times New Roman" pitchFamily="18" charset="0"/>
                <a:cs typeface="Times New Roman" pitchFamily="18" charset="0"/>
              </a:rPr>
              <a:t>önnek</a:t>
            </a:r>
            <a:r>
              <a:rPr lang="en-US" sz="2400" dirty="0">
                <a:solidFill>
                  <a:srgbClr val="00B050"/>
                </a:solidFill>
                <a:latin typeface="Times New Roman" pitchFamily="18" charset="0"/>
                <a:cs typeface="Times New Roman" pitchFamily="18" charset="0"/>
              </a:rPr>
              <a:t>.</a:t>
            </a:r>
            <a:endParaRPr lang="hu-HU" sz="24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638647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dirty="0" err="1">
                <a:latin typeface="Times New Roman" pitchFamily="18" charset="0"/>
                <a:cs typeface="Times New Roman" pitchFamily="18" charset="0"/>
              </a:rPr>
              <a:t>Krogstad</a:t>
            </a:r>
            <a:r>
              <a:rPr lang="hu-HU" dirty="0">
                <a:latin typeface="Times New Roman" pitchFamily="18" charset="0"/>
                <a:cs typeface="Times New Roman" pitchFamily="18" charset="0"/>
              </a:rPr>
              <a:t> újra megfenyegeti Nórát, és az adósságról szóló iratokat </a:t>
            </a:r>
            <a:r>
              <a:rPr lang="hu-HU" dirty="0" err="1">
                <a:latin typeface="Times New Roman" pitchFamily="18" charset="0"/>
                <a:cs typeface="Times New Roman" pitchFamily="18" charset="0"/>
              </a:rPr>
              <a:t>Helmer</a:t>
            </a:r>
            <a:r>
              <a:rPr lang="hu-HU" dirty="0">
                <a:latin typeface="Times New Roman" pitchFamily="18" charset="0"/>
                <a:cs typeface="Times New Roman" pitchFamily="18" charset="0"/>
              </a:rPr>
              <a:t> postaládájába dobja. Nóra Krisztinához fordul, aki azt tanácsolja neki, hogy húzza az időt, amíg ő beszél </a:t>
            </a:r>
            <a:r>
              <a:rPr lang="hu-HU" dirty="0" err="1">
                <a:latin typeface="Times New Roman" pitchFamily="18" charset="0"/>
                <a:cs typeface="Times New Roman" pitchFamily="18" charset="0"/>
              </a:rPr>
              <a:t>Krogstaddal</a:t>
            </a:r>
            <a:r>
              <a:rPr lang="hu-HU" dirty="0">
                <a:latin typeface="Times New Roman" pitchFamily="18" charset="0"/>
                <a:cs typeface="Times New Roman" pitchFamily="18" charset="0"/>
              </a:rPr>
              <a:t>.</a:t>
            </a:r>
          </a:p>
        </p:txBody>
      </p:sp>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2780928"/>
            <a:ext cx="5832648" cy="3881363"/>
          </a:xfrm>
          <a:prstGeom prst="rect">
            <a:avLst/>
          </a:prstGeom>
        </p:spPr>
      </p:pic>
    </p:spTree>
    <p:extLst>
      <p:ext uri="{BB962C8B-B14F-4D97-AF65-F5344CB8AC3E}">
        <p14:creationId xmlns:p14="http://schemas.microsoft.com/office/powerpoint/2010/main" val="3811707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dirty="0">
                <a:latin typeface="Times New Roman" pitchFamily="18" charset="0"/>
                <a:cs typeface="Times New Roman" pitchFamily="18" charset="0"/>
              </a:rPr>
              <a:t>Azért, hogy elvonja férje figyelmét Nóra a tarantella táncot kezdi gyakorolni az esti álarcos bálra, és férjét megkéri, hogy a bálig ne olvassa el </a:t>
            </a:r>
            <a:r>
              <a:rPr lang="hu-HU" dirty="0" err="1">
                <a:latin typeface="Times New Roman" pitchFamily="18" charset="0"/>
                <a:cs typeface="Times New Roman" pitchFamily="18" charset="0"/>
              </a:rPr>
              <a:t>levleit</a:t>
            </a:r>
            <a:r>
              <a:rPr lang="hu-HU" dirty="0" smtClean="0">
                <a:latin typeface="Times New Roman" pitchFamily="18" charset="0"/>
                <a:cs typeface="Times New Roman" pitchFamily="18" charset="0"/>
              </a:rPr>
              <a:t>. </a:t>
            </a:r>
            <a:r>
              <a:rPr lang="hu-HU" dirty="0" smtClean="0">
                <a:solidFill>
                  <a:srgbClr val="00B050"/>
                </a:solidFill>
                <a:latin typeface="Times New Roman" pitchFamily="18" charset="0"/>
                <a:cs typeface="Times New Roman" pitchFamily="18" charset="0"/>
              </a:rPr>
              <a:t>Nóra a táncban vezeti le a felgyülemlett feszültségét.</a:t>
            </a:r>
          </a:p>
          <a:p>
            <a:pPr marL="0" indent="0" algn="just">
              <a:spcBef>
                <a:spcPts val="0"/>
              </a:spcBef>
              <a:buNone/>
            </a:pPr>
            <a:endParaRPr lang="hu-HU" dirty="0" smtClean="0">
              <a:solidFill>
                <a:srgbClr val="00B050"/>
              </a:solidFill>
              <a:latin typeface="Times New Roman" pitchFamily="18" charset="0"/>
              <a:cs typeface="Times New Roman" pitchFamily="18" charset="0"/>
            </a:endParaRPr>
          </a:p>
          <a:p>
            <a:pPr marL="0" indent="0" algn="just">
              <a:spcBef>
                <a:spcPts val="0"/>
              </a:spcBef>
              <a:buNone/>
            </a:pPr>
            <a:r>
              <a:rPr lang="hu-HU" sz="2800" i="1" dirty="0" err="1">
                <a:solidFill>
                  <a:srgbClr val="00B050"/>
                </a:solidFill>
                <a:latin typeface="Times New Roman" pitchFamily="18" charset="0"/>
                <a:cs typeface="Times New Roman" pitchFamily="18" charset="0"/>
              </a:rPr>
              <a:t>Helmer</a:t>
            </a:r>
            <a:r>
              <a:rPr lang="hu-HU" sz="2800" i="1" dirty="0">
                <a:solidFill>
                  <a:srgbClr val="00B050"/>
                </a:solidFill>
                <a:latin typeface="Times New Roman" pitchFamily="18" charset="0"/>
                <a:cs typeface="Times New Roman" pitchFamily="18" charset="0"/>
              </a:rPr>
              <a:t> a kályhához áll és </a:t>
            </a:r>
            <a:r>
              <a:rPr lang="hu-HU" sz="2800" i="1" dirty="0" err="1">
                <a:solidFill>
                  <a:srgbClr val="00B050"/>
                </a:solidFill>
                <a:latin typeface="Times New Roman" pitchFamily="18" charset="0"/>
                <a:cs typeface="Times New Roman" pitchFamily="18" charset="0"/>
              </a:rPr>
              <a:t>tánczközben</a:t>
            </a:r>
            <a:r>
              <a:rPr lang="hu-HU" sz="2800" i="1" dirty="0">
                <a:solidFill>
                  <a:srgbClr val="00B050"/>
                </a:solidFill>
                <a:latin typeface="Times New Roman" pitchFamily="18" charset="0"/>
                <a:cs typeface="Times New Roman" pitchFamily="18" charset="0"/>
              </a:rPr>
              <a:t> gyakran helyreigazító megjegyzéseket intéz Nórához, </a:t>
            </a:r>
            <a:r>
              <a:rPr lang="hu-HU" sz="2800" i="1" dirty="0" err="1">
                <a:solidFill>
                  <a:srgbClr val="00B050"/>
                </a:solidFill>
                <a:latin typeface="Times New Roman" pitchFamily="18" charset="0"/>
                <a:cs typeface="Times New Roman" pitchFamily="18" charset="0"/>
              </a:rPr>
              <a:t>pl</a:t>
            </a:r>
            <a:r>
              <a:rPr lang="hu-HU" sz="2800" i="1" dirty="0">
                <a:solidFill>
                  <a:srgbClr val="00B050"/>
                </a:solidFill>
                <a:latin typeface="Times New Roman" pitchFamily="18" charset="0"/>
                <a:cs typeface="Times New Roman" pitchFamily="18" charset="0"/>
              </a:rPr>
              <a:t>: Úgy </a:t>
            </a:r>
            <a:r>
              <a:rPr lang="hu-HU" sz="2800" i="1" dirty="0" err="1">
                <a:solidFill>
                  <a:srgbClr val="00B050"/>
                </a:solidFill>
                <a:latin typeface="Times New Roman" pitchFamily="18" charset="0"/>
                <a:cs typeface="Times New Roman" pitchFamily="18" charset="0"/>
              </a:rPr>
              <a:t>úgy</a:t>
            </a:r>
            <a:r>
              <a:rPr lang="hu-HU" sz="2800" i="1" dirty="0">
                <a:solidFill>
                  <a:srgbClr val="00B050"/>
                </a:solidFill>
                <a:latin typeface="Times New Roman" pitchFamily="18" charset="0"/>
                <a:cs typeface="Times New Roman" pitchFamily="18" charset="0"/>
              </a:rPr>
              <a:t>... nem, nem jól van! no vigyázz! egy kissé lassabban. Nóra azokat hallani se látszik, haja felbomlik és </a:t>
            </a:r>
            <a:r>
              <a:rPr lang="hu-HU" sz="2800" i="1" dirty="0" err="1">
                <a:solidFill>
                  <a:srgbClr val="00B050"/>
                </a:solidFill>
                <a:latin typeface="Times New Roman" pitchFamily="18" charset="0"/>
                <a:cs typeface="Times New Roman" pitchFamily="18" charset="0"/>
              </a:rPr>
              <a:t>elboritja</a:t>
            </a:r>
            <a:r>
              <a:rPr lang="hu-HU" sz="2800" i="1" dirty="0">
                <a:solidFill>
                  <a:srgbClr val="00B050"/>
                </a:solidFill>
                <a:latin typeface="Times New Roman" pitchFamily="18" charset="0"/>
                <a:cs typeface="Times New Roman" pitchFamily="18" charset="0"/>
              </a:rPr>
              <a:t> vállait, Nóra nem ügyel rá, hanem tovább </a:t>
            </a:r>
            <a:r>
              <a:rPr lang="hu-HU" sz="2800" i="1" dirty="0" err="1">
                <a:solidFill>
                  <a:srgbClr val="00B050"/>
                </a:solidFill>
                <a:latin typeface="Times New Roman" pitchFamily="18" charset="0"/>
                <a:cs typeface="Times New Roman" pitchFamily="18" charset="0"/>
              </a:rPr>
              <a:t>tánczol</a:t>
            </a:r>
            <a:r>
              <a:rPr lang="hu-HU" sz="2800" i="1" dirty="0">
                <a:solidFill>
                  <a:srgbClr val="00B050"/>
                </a:solidFill>
                <a:latin typeface="Times New Roman" pitchFamily="18" charset="0"/>
                <a:cs typeface="Times New Roman" pitchFamily="18" charset="0"/>
              </a:rPr>
              <a:t>.</a:t>
            </a:r>
          </a:p>
        </p:txBody>
      </p:sp>
    </p:spTree>
    <p:extLst>
      <p:ext uri="{BB962C8B-B14F-4D97-AF65-F5344CB8AC3E}">
        <p14:creationId xmlns:p14="http://schemas.microsoft.com/office/powerpoint/2010/main" val="2473833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endParaRPr lang="hu-HU" dirty="0" smtClean="0">
              <a:solidFill>
                <a:srgbClr val="00B050"/>
              </a:solidFill>
              <a:latin typeface="Times New Roman" pitchFamily="18" charset="0"/>
              <a:cs typeface="Times New Roman" pitchFamily="18" charset="0"/>
            </a:endParaRPr>
          </a:p>
          <a:p>
            <a:pPr marL="0" indent="0" algn="just">
              <a:spcBef>
                <a:spcPts val="0"/>
              </a:spcBef>
              <a:buNone/>
            </a:pPr>
            <a:r>
              <a:rPr lang="hu-HU" dirty="0" smtClean="0">
                <a:solidFill>
                  <a:srgbClr val="00B050"/>
                </a:solidFill>
                <a:latin typeface="Times New Roman" pitchFamily="18" charset="0"/>
                <a:cs typeface="Times New Roman" pitchFamily="18" charset="0"/>
              </a:rPr>
              <a:t>„</a:t>
            </a:r>
            <a:r>
              <a:rPr lang="hu-HU" i="1" dirty="0" smtClean="0">
                <a:solidFill>
                  <a:srgbClr val="00B050"/>
                </a:solidFill>
                <a:latin typeface="Times New Roman" pitchFamily="18" charset="0"/>
                <a:cs typeface="Times New Roman" pitchFamily="18" charset="0"/>
              </a:rPr>
              <a:t>Egy </a:t>
            </a:r>
            <a:r>
              <a:rPr lang="hu-HU" i="1" dirty="0">
                <a:solidFill>
                  <a:srgbClr val="00B050"/>
                </a:solidFill>
                <a:latin typeface="Times New Roman" pitchFamily="18" charset="0"/>
                <a:cs typeface="Times New Roman" pitchFamily="18" charset="0"/>
              </a:rPr>
              <a:t>színdarab sem gyakorolt akkora hatást a társadalmi diskurzusra, egy színdarabról sem vitatkoztak olyan hevesen és indulatosan olyan emberek, akiket általában sem a színház, sem a művészetek nem </a:t>
            </a:r>
            <a:r>
              <a:rPr lang="hu-HU" i="1" dirty="0" smtClean="0">
                <a:solidFill>
                  <a:srgbClr val="00B050"/>
                </a:solidFill>
                <a:latin typeface="Times New Roman" pitchFamily="18" charset="0"/>
                <a:cs typeface="Times New Roman" pitchFamily="18" charset="0"/>
              </a:rPr>
              <a:t>érdekeltek</a:t>
            </a:r>
            <a:r>
              <a:rPr lang="hu-HU" dirty="0" smtClean="0">
                <a:solidFill>
                  <a:srgbClr val="00B050"/>
                </a:solidFill>
                <a:latin typeface="Times New Roman" pitchFamily="18" charset="0"/>
                <a:cs typeface="Times New Roman" pitchFamily="18" charset="0"/>
              </a:rPr>
              <a:t>”</a:t>
            </a:r>
            <a:r>
              <a:rPr lang="hu-HU" dirty="0" smtClean="0">
                <a:solidFill>
                  <a:srgbClr val="00B050"/>
                </a:solidFill>
                <a:latin typeface="Times New Roman" pitchFamily="18" charset="0"/>
                <a:cs typeface="Times New Roman" pitchFamily="18" charset="0"/>
              </a:rPr>
              <a:t> </a:t>
            </a:r>
            <a:r>
              <a:rPr lang="hu-HU" dirty="0" smtClean="0">
                <a:solidFill>
                  <a:srgbClr val="00B050"/>
                </a:solidFill>
                <a:latin typeface="Times New Roman" pitchFamily="18" charset="0"/>
                <a:cs typeface="Times New Roman" pitchFamily="18" charset="0"/>
              </a:rPr>
              <a:t>*</a:t>
            </a:r>
          </a:p>
          <a:p>
            <a:pPr marL="0" indent="0" algn="just">
              <a:spcBef>
                <a:spcPts val="0"/>
              </a:spcBef>
              <a:buNone/>
            </a:pPr>
            <a:endParaRPr lang="hu-HU" dirty="0">
              <a:solidFill>
                <a:srgbClr val="00B050"/>
              </a:solidFill>
              <a:latin typeface="Times New Roman" pitchFamily="18" charset="0"/>
              <a:cs typeface="Times New Roman" pitchFamily="18" charset="0"/>
            </a:endParaRPr>
          </a:p>
          <a:p>
            <a:pPr marL="0" indent="0" algn="just">
              <a:spcBef>
                <a:spcPts val="0"/>
              </a:spcBef>
              <a:buNone/>
            </a:pPr>
            <a:r>
              <a:rPr lang="hu-HU" dirty="0" smtClean="0">
                <a:solidFill>
                  <a:srgbClr val="00B050"/>
                </a:solidFill>
                <a:latin typeface="Times New Roman" pitchFamily="18" charset="0"/>
                <a:cs typeface="Times New Roman" pitchFamily="18" charset="0"/>
              </a:rPr>
              <a:t>„</a:t>
            </a:r>
            <a:r>
              <a:rPr lang="hu-HU" i="1" dirty="0" smtClean="0">
                <a:solidFill>
                  <a:srgbClr val="00B050"/>
                </a:solidFill>
                <a:latin typeface="Times New Roman" pitchFamily="18" charset="0"/>
                <a:cs typeface="Times New Roman" pitchFamily="18" charset="0"/>
              </a:rPr>
              <a:t>Amikor </a:t>
            </a:r>
            <a:r>
              <a:rPr lang="hu-HU" i="1" dirty="0">
                <a:solidFill>
                  <a:srgbClr val="00B050"/>
                </a:solidFill>
                <a:latin typeface="Times New Roman" pitchFamily="18" charset="0"/>
                <a:cs typeface="Times New Roman" pitchFamily="18" charset="0"/>
              </a:rPr>
              <a:t>Nóra rácsapta az ajtót a házasságára, a falak ezer házban remegtek </a:t>
            </a:r>
            <a:r>
              <a:rPr lang="hu-HU" i="1" dirty="0" smtClean="0">
                <a:solidFill>
                  <a:srgbClr val="00B050"/>
                </a:solidFill>
                <a:latin typeface="Times New Roman" pitchFamily="18" charset="0"/>
                <a:cs typeface="Times New Roman" pitchFamily="18" charset="0"/>
              </a:rPr>
              <a:t>bele</a:t>
            </a:r>
            <a:r>
              <a:rPr lang="hu-HU" dirty="0" smtClean="0">
                <a:solidFill>
                  <a:srgbClr val="00B050"/>
                </a:solidFill>
                <a:latin typeface="Times New Roman" pitchFamily="18" charset="0"/>
                <a:cs typeface="Times New Roman" pitchFamily="18" charset="0"/>
              </a:rPr>
              <a:t>”</a:t>
            </a:r>
            <a:r>
              <a:rPr lang="hu-HU" dirty="0" smtClean="0">
                <a:solidFill>
                  <a:srgbClr val="00B050"/>
                </a:solidFill>
                <a:latin typeface="Times New Roman" pitchFamily="18" charset="0"/>
                <a:cs typeface="Times New Roman" pitchFamily="18" charset="0"/>
              </a:rPr>
              <a:t> </a:t>
            </a:r>
            <a:r>
              <a:rPr lang="hu-HU" dirty="0" smtClean="0">
                <a:solidFill>
                  <a:srgbClr val="00B050"/>
                </a:solidFill>
                <a:latin typeface="Times New Roman" pitchFamily="18" charset="0"/>
                <a:cs typeface="Times New Roman" pitchFamily="18" charset="0"/>
              </a:rPr>
              <a:t>** </a:t>
            </a:r>
            <a:endParaRPr lang="hu-HU"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normAutofit fontScale="92500" lnSpcReduction="10000"/>
          </a:bodyPr>
          <a:lstStyle/>
          <a:p>
            <a:pPr marL="0" indent="0" algn="just">
              <a:spcBef>
                <a:spcPts val="0"/>
              </a:spcBef>
              <a:buNone/>
            </a:pPr>
            <a:r>
              <a:rPr lang="hu-HU" sz="3500" dirty="0">
                <a:latin typeface="Times New Roman" pitchFamily="18" charset="0"/>
                <a:cs typeface="Times New Roman" pitchFamily="18" charset="0"/>
              </a:rPr>
              <a:t>Másnap Krisztina találkozik </a:t>
            </a:r>
            <a:r>
              <a:rPr lang="hu-HU" sz="3500" dirty="0" err="1">
                <a:latin typeface="Times New Roman" pitchFamily="18" charset="0"/>
                <a:cs typeface="Times New Roman" pitchFamily="18" charset="0"/>
              </a:rPr>
              <a:t>Krogstaddal</a:t>
            </a:r>
            <a:r>
              <a:rPr lang="hu-HU" sz="3500" dirty="0">
                <a:latin typeface="Times New Roman" pitchFamily="18" charset="0"/>
                <a:cs typeface="Times New Roman" pitchFamily="18" charset="0"/>
              </a:rPr>
              <a:t>, és megtudjuk, hogy régebben Krisztina egy gazdagabb emberért elhagyta őt, de most szívesen visszamenne hozzá. A férfi örül a hírnek és vissza is venné a zsarolólevelet, de Krisztina ragaszkodik hozzá, hogy derüljön ki az igazság. </a:t>
            </a:r>
            <a:endParaRPr lang="hu-HU" sz="3500" dirty="0" smtClean="0">
              <a:latin typeface="Times New Roman" pitchFamily="18" charset="0"/>
              <a:cs typeface="Times New Roman" pitchFamily="18" charset="0"/>
            </a:endParaRPr>
          </a:p>
          <a:p>
            <a:pPr marL="0" indent="0" algn="just">
              <a:spcBef>
                <a:spcPts val="0"/>
              </a:spcBef>
              <a:buNone/>
            </a:pPr>
            <a:endParaRPr lang="hu-HU" dirty="0" smtClean="0">
              <a:latin typeface="Times New Roman" pitchFamily="18" charset="0"/>
              <a:cs typeface="Times New Roman" pitchFamily="18" charset="0"/>
            </a:endParaRPr>
          </a:p>
          <a:p>
            <a:pPr marL="0" indent="0" algn="just">
              <a:spcBef>
                <a:spcPts val="0"/>
              </a:spcBef>
              <a:buNone/>
            </a:pPr>
            <a:r>
              <a:rPr lang="hu-HU" sz="2400" dirty="0" err="1">
                <a:solidFill>
                  <a:srgbClr val="00B050"/>
                </a:solidFill>
                <a:latin typeface="Times New Roman" pitchFamily="18" charset="0"/>
                <a:cs typeface="Times New Roman" pitchFamily="18" charset="0"/>
              </a:rPr>
              <a:t>Krogstad</a:t>
            </a:r>
            <a:r>
              <a:rPr lang="hu-HU" sz="2400" dirty="0">
                <a:solidFill>
                  <a:srgbClr val="00B050"/>
                </a:solidFill>
                <a:latin typeface="Times New Roman" pitchFamily="18" charset="0"/>
                <a:cs typeface="Times New Roman" pitchFamily="18" charset="0"/>
              </a:rPr>
              <a:t>. Igen. Itt maradok, mig </a:t>
            </a:r>
            <a:r>
              <a:rPr lang="hu-HU" sz="2400" dirty="0" err="1">
                <a:solidFill>
                  <a:srgbClr val="00B050"/>
                </a:solidFill>
                <a:latin typeface="Times New Roman" pitchFamily="18" charset="0"/>
                <a:cs typeface="Times New Roman" pitchFamily="18" charset="0"/>
              </a:rPr>
              <a:t>Helmer</a:t>
            </a:r>
            <a:r>
              <a:rPr lang="hu-HU" sz="2400" dirty="0">
                <a:solidFill>
                  <a:srgbClr val="00B050"/>
                </a:solidFill>
                <a:latin typeface="Times New Roman" pitchFamily="18" charset="0"/>
                <a:cs typeface="Times New Roman" pitchFamily="18" charset="0"/>
              </a:rPr>
              <a:t> jön. Vissza kérem levelemet, majd azt mondom neki, hogy csak elbocsátásomról van szó - ne olvassa el.</a:t>
            </a:r>
          </a:p>
          <a:p>
            <a:pPr marL="0" indent="0" algn="just">
              <a:spcBef>
                <a:spcPts val="0"/>
              </a:spcBef>
              <a:buNone/>
            </a:pPr>
            <a:r>
              <a:rPr lang="hu-HU" sz="2400" dirty="0">
                <a:solidFill>
                  <a:srgbClr val="00B050"/>
                </a:solidFill>
                <a:latin typeface="Times New Roman" pitchFamily="18" charset="0"/>
                <a:cs typeface="Times New Roman" pitchFamily="18" charset="0"/>
              </a:rPr>
              <a:t>Krisztina. Nem </a:t>
            </a:r>
            <a:r>
              <a:rPr lang="hu-HU" sz="2400" dirty="0" err="1">
                <a:solidFill>
                  <a:srgbClr val="00B050"/>
                </a:solidFill>
                <a:latin typeface="Times New Roman" pitchFamily="18" charset="0"/>
                <a:cs typeface="Times New Roman" pitchFamily="18" charset="0"/>
              </a:rPr>
              <a:t>Krogstad</a:t>
            </a:r>
            <a:r>
              <a:rPr lang="hu-HU" sz="2400" dirty="0">
                <a:solidFill>
                  <a:srgbClr val="00B050"/>
                </a:solidFill>
                <a:latin typeface="Times New Roman" pitchFamily="18" charset="0"/>
                <a:cs typeface="Times New Roman" pitchFamily="18" charset="0"/>
              </a:rPr>
              <a:t>, ne kérje vissza a levelet.</a:t>
            </a:r>
          </a:p>
          <a:p>
            <a:pPr marL="0" indent="0" algn="just">
              <a:spcBef>
                <a:spcPts val="0"/>
              </a:spcBef>
              <a:buNone/>
            </a:pPr>
            <a:r>
              <a:rPr lang="hu-HU" sz="2400" dirty="0" err="1">
                <a:solidFill>
                  <a:srgbClr val="00B050"/>
                </a:solidFill>
                <a:latin typeface="Times New Roman" pitchFamily="18" charset="0"/>
                <a:cs typeface="Times New Roman" pitchFamily="18" charset="0"/>
              </a:rPr>
              <a:t>Krogstad</a:t>
            </a:r>
            <a:r>
              <a:rPr lang="hu-HU" sz="2400" dirty="0">
                <a:solidFill>
                  <a:srgbClr val="00B050"/>
                </a:solidFill>
                <a:latin typeface="Times New Roman" pitchFamily="18" charset="0"/>
                <a:cs typeface="Times New Roman" pitchFamily="18" charset="0"/>
              </a:rPr>
              <a:t>. De mondja, nem ez volt az igazi ok, hogy engem ide rendelt?</a:t>
            </a:r>
          </a:p>
          <a:p>
            <a:pPr marL="0" indent="0" algn="just">
              <a:spcBef>
                <a:spcPts val="0"/>
              </a:spcBef>
              <a:buNone/>
            </a:pPr>
            <a:r>
              <a:rPr lang="hu-HU" sz="2400" dirty="0">
                <a:solidFill>
                  <a:srgbClr val="00B050"/>
                </a:solidFill>
                <a:latin typeface="Times New Roman" pitchFamily="18" charset="0"/>
                <a:cs typeface="Times New Roman" pitchFamily="18" charset="0"/>
              </a:rPr>
              <a:t>Krisztina. Igen, az első ijedtségben, de azóta több 24 óra telt el s ez idő alatt hihetetlen dolgokat láttam itt e házban. </a:t>
            </a:r>
            <a:r>
              <a:rPr lang="hu-HU" sz="2400" dirty="0" err="1">
                <a:solidFill>
                  <a:srgbClr val="00B050"/>
                </a:solidFill>
                <a:latin typeface="Times New Roman" pitchFamily="18" charset="0"/>
                <a:cs typeface="Times New Roman" pitchFamily="18" charset="0"/>
              </a:rPr>
              <a:t>Helmernek</a:t>
            </a:r>
            <a:r>
              <a:rPr lang="hu-HU" sz="2400" dirty="0">
                <a:solidFill>
                  <a:srgbClr val="00B050"/>
                </a:solidFill>
                <a:latin typeface="Times New Roman" pitchFamily="18" charset="0"/>
                <a:cs typeface="Times New Roman" pitchFamily="18" charset="0"/>
              </a:rPr>
              <a:t> mindent meg kell tudnia: ennek a szerencsétlen titoknak napfényre kell jönnie, férjnek és feleségnek </a:t>
            </a:r>
            <a:r>
              <a:rPr lang="hu-HU" sz="2400" dirty="0" err="1">
                <a:solidFill>
                  <a:srgbClr val="00B050"/>
                </a:solidFill>
                <a:latin typeface="Times New Roman" pitchFamily="18" charset="0"/>
                <a:cs typeface="Times New Roman" pitchFamily="18" charset="0"/>
              </a:rPr>
              <a:t>nyiltan</a:t>
            </a:r>
            <a:r>
              <a:rPr lang="hu-HU" sz="2400" dirty="0">
                <a:solidFill>
                  <a:srgbClr val="00B050"/>
                </a:solidFill>
                <a:latin typeface="Times New Roman" pitchFamily="18" charset="0"/>
                <a:cs typeface="Times New Roman" pitchFamily="18" charset="0"/>
              </a:rPr>
              <a:t> kell egymással </a:t>
            </a:r>
            <a:r>
              <a:rPr lang="hu-HU" sz="2400" dirty="0" err="1">
                <a:solidFill>
                  <a:srgbClr val="00B050"/>
                </a:solidFill>
                <a:latin typeface="Times New Roman" pitchFamily="18" charset="0"/>
                <a:cs typeface="Times New Roman" pitchFamily="18" charset="0"/>
              </a:rPr>
              <a:t>beszélniök</a:t>
            </a:r>
            <a:r>
              <a:rPr lang="hu-HU" sz="2400" dirty="0">
                <a:solidFill>
                  <a:srgbClr val="00B050"/>
                </a:solidFill>
                <a:latin typeface="Times New Roman" pitchFamily="18" charset="0"/>
                <a:cs typeface="Times New Roman" pitchFamily="18" charset="0"/>
              </a:rPr>
              <a:t>, lehetetlen, hogy ez a leplezgetés és titkolódzás tovább tartson.</a:t>
            </a:r>
          </a:p>
        </p:txBody>
      </p:sp>
    </p:spTree>
    <p:extLst>
      <p:ext uri="{BB962C8B-B14F-4D97-AF65-F5344CB8AC3E}">
        <p14:creationId xmlns:p14="http://schemas.microsoft.com/office/powerpoint/2010/main" val="20316457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dirty="0" err="1">
                <a:latin typeface="Times New Roman" pitchFamily="18" charset="0"/>
                <a:cs typeface="Times New Roman" pitchFamily="18" charset="0"/>
              </a:rPr>
              <a:t>Torvald</a:t>
            </a:r>
            <a:r>
              <a:rPr lang="hu-HU" dirty="0">
                <a:latin typeface="Times New Roman" pitchFamily="18" charset="0"/>
                <a:cs typeface="Times New Roman" pitchFamily="18" charset="0"/>
              </a:rPr>
              <a:t> a levél elolvasása után Nórára támad, hazugnak és képmutatónak nevezi, aki elrontotta </a:t>
            </a:r>
            <a:r>
              <a:rPr lang="hu-HU" dirty="0" smtClean="0">
                <a:latin typeface="Times New Roman" pitchFamily="18" charset="0"/>
                <a:cs typeface="Times New Roman" pitchFamily="18" charset="0"/>
              </a:rPr>
              <a:t>boldogságukat</a:t>
            </a:r>
            <a:r>
              <a:rPr lang="hu-HU" dirty="0">
                <a:latin typeface="Times New Roman" pitchFamily="18" charset="0"/>
                <a:cs typeface="Times New Roman" pitchFamily="18" charset="0"/>
              </a:rPr>
              <a:t>, a gyerekek nevelésétől is eltiltja. </a:t>
            </a:r>
          </a:p>
        </p:txBody>
      </p:sp>
      <p:pic>
        <p:nvPicPr>
          <p:cNvPr id="2" name="Kép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1792560"/>
            <a:ext cx="3992880" cy="4876800"/>
          </a:xfrm>
          <a:prstGeom prst="rect">
            <a:avLst/>
          </a:prstGeom>
        </p:spPr>
      </p:pic>
    </p:spTree>
    <p:extLst>
      <p:ext uri="{BB962C8B-B14F-4D97-AF65-F5344CB8AC3E}">
        <p14:creationId xmlns:p14="http://schemas.microsoft.com/office/powerpoint/2010/main" val="1472228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dirty="0">
                <a:latin typeface="Times New Roman" pitchFamily="18" charset="0"/>
                <a:cs typeface="Times New Roman" pitchFamily="18" charset="0"/>
              </a:rPr>
              <a:t>Ekkor érkezik meg </a:t>
            </a:r>
            <a:r>
              <a:rPr lang="hu-HU" dirty="0" err="1">
                <a:latin typeface="Times New Roman" pitchFamily="18" charset="0"/>
                <a:cs typeface="Times New Roman" pitchFamily="18" charset="0"/>
              </a:rPr>
              <a:t>Korgstad</a:t>
            </a:r>
            <a:r>
              <a:rPr lang="hu-HU" dirty="0">
                <a:latin typeface="Times New Roman" pitchFamily="18" charset="0"/>
                <a:cs typeface="Times New Roman" pitchFamily="18" charset="0"/>
              </a:rPr>
              <a:t> levele, amiben visszaküldi Nóra adósságlevelét. </a:t>
            </a:r>
            <a:r>
              <a:rPr lang="hu-HU" dirty="0" err="1">
                <a:latin typeface="Times New Roman" pitchFamily="18" charset="0"/>
                <a:cs typeface="Times New Roman" pitchFamily="18" charset="0"/>
              </a:rPr>
              <a:t>Torvald</a:t>
            </a:r>
            <a:r>
              <a:rPr lang="hu-HU" dirty="0">
                <a:latin typeface="Times New Roman" pitchFamily="18" charset="0"/>
                <a:cs typeface="Times New Roman" pitchFamily="18" charset="0"/>
              </a:rPr>
              <a:t> megkönnyebbül és megbocsát Nórának, aki azonban kifakad, elmondja, hogy apja és férje is </a:t>
            </a:r>
            <a:r>
              <a:rPr lang="hu-HU" dirty="0" err="1">
                <a:latin typeface="Times New Roman" pitchFamily="18" charset="0"/>
                <a:cs typeface="Times New Roman" pitchFamily="18" charset="0"/>
              </a:rPr>
              <a:t>gyerkként</a:t>
            </a:r>
            <a:r>
              <a:rPr lang="hu-HU" dirty="0">
                <a:latin typeface="Times New Roman" pitchFamily="18" charset="0"/>
                <a:cs typeface="Times New Roman" pitchFamily="18" charset="0"/>
              </a:rPr>
              <a:t> bántak </a:t>
            </a:r>
            <a:r>
              <a:rPr lang="hu-HU" dirty="0" smtClean="0">
                <a:latin typeface="Times New Roman" pitchFamily="18" charset="0"/>
                <a:cs typeface="Times New Roman" pitchFamily="18" charset="0"/>
              </a:rPr>
              <a:t>vele.</a:t>
            </a:r>
            <a:endParaRPr lang="hu-HU" dirty="0">
              <a:latin typeface="Times New Roman" pitchFamily="18" charset="0"/>
              <a:cs typeface="Times New Roman" pitchFamily="18" charset="0"/>
            </a:endParaRP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2348880"/>
            <a:ext cx="3960440" cy="4287333"/>
          </a:xfrm>
          <a:prstGeom prst="rect">
            <a:avLst/>
          </a:prstGeom>
        </p:spPr>
      </p:pic>
    </p:spTree>
    <p:extLst>
      <p:ext uri="{BB962C8B-B14F-4D97-AF65-F5344CB8AC3E}">
        <p14:creationId xmlns:p14="http://schemas.microsoft.com/office/powerpoint/2010/main" val="40550451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dirty="0">
                <a:latin typeface="Times New Roman" pitchFamily="18" charset="0"/>
                <a:cs typeface="Times New Roman" pitchFamily="18" charset="0"/>
              </a:rPr>
              <a:t>"</a:t>
            </a:r>
            <a:r>
              <a:rPr lang="hu-HU" i="1" dirty="0">
                <a:latin typeface="Times New Roman" pitchFamily="18" charset="0"/>
                <a:cs typeface="Times New Roman" pitchFamily="18" charset="0"/>
              </a:rPr>
              <a:t>Odahaza atyámnál úgy bántak velem, mint egy kis babával, itt mint egy </a:t>
            </a:r>
            <a:r>
              <a:rPr lang="hu-HU" i="1" dirty="0" smtClean="0">
                <a:latin typeface="Times New Roman" pitchFamily="18" charset="0"/>
                <a:cs typeface="Times New Roman" pitchFamily="18" charset="0"/>
              </a:rPr>
              <a:t>naggyal</a:t>
            </a:r>
            <a:r>
              <a:rPr lang="hu-HU" dirty="0">
                <a:latin typeface="Times New Roman" pitchFamily="18" charset="0"/>
                <a:cs typeface="Times New Roman" pitchFamily="18" charset="0"/>
              </a:rPr>
              <a:t>." Nórának fel kell növekednie: "</a:t>
            </a:r>
            <a:r>
              <a:rPr lang="hu-HU" i="1" dirty="0">
                <a:latin typeface="Times New Roman" pitchFamily="18" charset="0"/>
                <a:cs typeface="Times New Roman" pitchFamily="18" charset="0"/>
              </a:rPr>
              <a:t>Rajta kell lennem a magam nevelésén. S ennél te nem vagy képes </a:t>
            </a:r>
            <a:r>
              <a:rPr lang="hu-HU" i="1" dirty="0" err="1">
                <a:latin typeface="Times New Roman" pitchFamily="18" charset="0"/>
                <a:cs typeface="Times New Roman" pitchFamily="18" charset="0"/>
              </a:rPr>
              <a:t>segiteni</a:t>
            </a:r>
            <a:r>
              <a:rPr lang="hu-HU" i="1" dirty="0">
                <a:latin typeface="Times New Roman" pitchFamily="18" charset="0"/>
                <a:cs typeface="Times New Roman" pitchFamily="18" charset="0"/>
              </a:rPr>
              <a:t>. Magamnak kell vele foglalkoznom. S ezért most elhagylak."</a:t>
            </a:r>
          </a:p>
          <a:p>
            <a:pPr marL="0" indent="0" algn="just">
              <a:spcBef>
                <a:spcPts val="0"/>
              </a:spcBef>
              <a:buNone/>
            </a:pPr>
            <a:r>
              <a:rPr lang="hu-HU" dirty="0">
                <a:latin typeface="Times New Roman" pitchFamily="18" charset="0"/>
                <a:cs typeface="Times New Roman" pitchFamily="18" charset="0"/>
              </a:rPr>
              <a:t>A mű azzal ér véget, hogy Nóra becsapja az ajtót maga után.</a:t>
            </a:r>
          </a:p>
        </p:txBody>
      </p:sp>
    </p:spTree>
    <p:extLst>
      <p:ext uri="{BB962C8B-B14F-4D97-AF65-F5344CB8AC3E}">
        <p14:creationId xmlns:p14="http://schemas.microsoft.com/office/powerpoint/2010/main" val="27501760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normAutofit/>
          </a:bodyPr>
          <a:lstStyle/>
          <a:p>
            <a:pPr marL="0" indent="0">
              <a:spcBef>
                <a:spcPts val="0"/>
              </a:spcBef>
              <a:buNone/>
            </a:pPr>
            <a:r>
              <a:rPr lang="hu-HU" sz="4000" b="1" u="sng" dirty="0" smtClean="0">
                <a:latin typeface="Times New Roman" pitchFamily="18" charset="0"/>
                <a:cs typeface="Times New Roman" pitchFamily="18" charset="0"/>
              </a:rPr>
              <a:t>Szereplők</a:t>
            </a:r>
            <a:endParaRPr lang="hu-HU" sz="4000" b="1" u="sng" dirty="0">
              <a:latin typeface="Times New Roman" pitchFamily="18" charset="0"/>
              <a:cs typeface="Times New Roman" pitchFamily="18" charset="0"/>
            </a:endParaRP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1111174"/>
            <a:ext cx="6732531" cy="5575964"/>
          </a:xfrm>
          <a:prstGeom prst="rect">
            <a:avLst/>
          </a:prstGeom>
        </p:spPr>
      </p:pic>
    </p:spTree>
    <p:extLst>
      <p:ext uri="{BB962C8B-B14F-4D97-AF65-F5344CB8AC3E}">
        <p14:creationId xmlns:p14="http://schemas.microsoft.com/office/powerpoint/2010/main" val="3144690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5112568" cy="6480720"/>
          </a:xfrm>
        </p:spPr>
        <p:txBody>
          <a:bodyPr/>
          <a:lstStyle/>
          <a:p>
            <a:pPr marL="0" indent="0" algn="just">
              <a:spcBef>
                <a:spcPts val="0"/>
              </a:spcBef>
              <a:buNone/>
            </a:pPr>
            <a:r>
              <a:rPr lang="hu-HU" sz="3600" b="1" dirty="0" smtClean="0">
                <a:latin typeface="Times New Roman" pitchFamily="18" charset="0"/>
                <a:cs typeface="Times New Roman" pitchFamily="18" charset="0"/>
              </a:rPr>
              <a:t>Nóra</a:t>
            </a:r>
          </a:p>
          <a:p>
            <a:pPr marL="0" indent="0" algn="just">
              <a:spcBef>
                <a:spcPts val="0"/>
              </a:spcBef>
              <a:buNone/>
            </a:pPr>
            <a:endParaRPr lang="hu-HU" sz="3600" b="1" dirty="0" smtClean="0">
              <a:latin typeface="Times New Roman" pitchFamily="18" charset="0"/>
              <a:cs typeface="Times New Roman" pitchFamily="18" charset="0"/>
            </a:endParaRPr>
          </a:p>
          <a:p>
            <a:pPr marL="0" indent="0" algn="just">
              <a:spcBef>
                <a:spcPts val="0"/>
              </a:spcBef>
              <a:buNone/>
            </a:pPr>
            <a:r>
              <a:rPr lang="hu-HU" dirty="0">
                <a:latin typeface="Times New Roman" pitchFamily="18" charset="0"/>
                <a:cs typeface="Times New Roman" pitchFamily="18" charset="0"/>
              </a:rPr>
              <a:t>A mű elején Nóra teljesen boldognak tűnik. A darab </a:t>
            </a:r>
            <a:r>
              <a:rPr lang="hu-HU" dirty="0" err="1">
                <a:latin typeface="Times New Roman" pitchFamily="18" charset="0"/>
                <a:cs typeface="Times New Roman" pitchFamily="18" charset="0"/>
              </a:rPr>
              <a:t>előrehaladtával</a:t>
            </a:r>
            <a:r>
              <a:rPr lang="hu-HU" dirty="0">
                <a:latin typeface="Times New Roman" pitchFamily="18" charset="0"/>
                <a:cs typeface="Times New Roman" pitchFamily="18" charset="0"/>
              </a:rPr>
              <a:t> felfedi, hogy ő nem csak egy „buta lány”, az adóssága törlesztésére vállalt </a:t>
            </a:r>
            <a:r>
              <a:rPr lang="hu-HU" dirty="0" smtClean="0">
                <a:latin typeface="Times New Roman" pitchFamily="18" charset="0"/>
                <a:cs typeface="Times New Roman" pitchFamily="18" charset="0"/>
              </a:rPr>
              <a:t>évek eltökéltségét mutatják. Az a </a:t>
            </a:r>
            <a:r>
              <a:rPr lang="hu-HU" dirty="0">
                <a:latin typeface="Times New Roman" pitchFamily="18" charset="0"/>
                <a:cs typeface="Times New Roman" pitchFamily="18" charset="0"/>
              </a:rPr>
              <a:t>tény, hogy hajlandó volt megszegni a </a:t>
            </a:r>
            <a:r>
              <a:rPr lang="hu-HU" dirty="0" smtClean="0">
                <a:latin typeface="Times New Roman" pitchFamily="18" charset="0"/>
                <a:cs typeface="Times New Roman" pitchFamily="18" charset="0"/>
              </a:rPr>
              <a:t>törvényt </a:t>
            </a:r>
            <a:r>
              <a:rPr lang="hu-HU" dirty="0">
                <a:latin typeface="Times New Roman" pitchFamily="18" charset="0"/>
                <a:cs typeface="Times New Roman" pitchFamily="18" charset="0"/>
              </a:rPr>
              <a:t>bátorságát mutatja.</a:t>
            </a:r>
          </a:p>
        </p:txBody>
      </p:sp>
      <p:pic>
        <p:nvPicPr>
          <p:cNvPr id="2" name="Kép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196752"/>
            <a:ext cx="3467186" cy="5334132"/>
          </a:xfrm>
          <a:prstGeom prst="rect">
            <a:avLst/>
          </a:prstGeom>
        </p:spPr>
      </p:pic>
    </p:spTree>
    <p:extLst>
      <p:ext uri="{BB962C8B-B14F-4D97-AF65-F5344CB8AC3E}">
        <p14:creationId xmlns:p14="http://schemas.microsoft.com/office/powerpoint/2010/main" val="3104493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dirty="0">
                <a:latin typeface="Times New Roman" pitchFamily="18" charset="0"/>
                <a:cs typeface="Times New Roman" pitchFamily="18" charset="0"/>
              </a:rPr>
              <a:t>Ahogy a dráma kibontakozik, és ahogy Nóra egyre jobban meglátja az életével kapcsolatos igazságot, egyre fokozódik a lázadás iránti igénye, ami abban tetőzik, hogy férjét és gyermekeit elhagyja, hogy függetlenséget szerezzen.</a:t>
            </a: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2378963"/>
            <a:ext cx="2736304" cy="4310825"/>
          </a:xfrm>
          <a:prstGeom prst="rect">
            <a:avLst/>
          </a:prstGeom>
        </p:spPr>
      </p:pic>
    </p:spTree>
    <p:extLst>
      <p:ext uri="{BB962C8B-B14F-4D97-AF65-F5344CB8AC3E}">
        <p14:creationId xmlns:p14="http://schemas.microsoft.com/office/powerpoint/2010/main" val="1048160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5616624" cy="6480720"/>
          </a:xfrm>
        </p:spPr>
        <p:txBody>
          <a:bodyPr>
            <a:normAutofit lnSpcReduction="10000"/>
          </a:bodyPr>
          <a:lstStyle/>
          <a:p>
            <a:pPr marL="0" indent="0" algn="just">
              <a:spcBef>
                <a:spcPts val="0"/>
              </a:spcBef>
              <a:buNone/>
            </a:pPr>
            <a:r>
              <a:rPr lang="hu-HU" sz="3600" b="1" dirty="0" err="1">
                <a:latin typeface="Times New Roman" pitchFamily="18" charset="0"/>
                <a:cs typeface="Times New Roman" pitchFamily="18" charset="0"/>
              </a:rPr>
              <a:t>Torvald</a:t>
            </a:r>
            <a:r>
              <a:rPr lang="hu-HU" dirty="0">
                <a:latin typeface="Times New Roman" pitchFamily="18" charset="0"/>
                <a:cs typeface="Times New Roman" pitchFamily="18" charset="0"/>
              </a:rPr>
              <a:t> </a:t>
            </a:r>
            <a:endParaRPr lang="hu-HU" dirty="0" smtClean="0">
              <a:latin typeface="Times New Roman" pitchFamily="18" charset="0"/>
              <a:cs typeface="Times New Roman" pitchFamily="18" charset="0"/>
            </a:endParaRPr>
          </a:p>
          <a:p>
            <a:pPr marL="0" indent="0" algn="just">
              <a:spcBef>
                <a:spcPts val="0"/>
              </a:spcBef>
              <a:buNone/>
            </a:pPr>
            <a:endParaRPr lang="hu-HU" dirty="0" smtClean="0">
              <a:latin typeface="Times New Roman" pitchFamily="18" charset="0"/>
              <a:cs typeface="Times New Roman" pitchFamily="18" charset="0"/>
            </a:endParaRPr>
          </a:p>
          <a:p>
            <a:pPr marL="0" indent="0" algn="just">
              <a:spcBef>
                <a:spcPts val="0"/>
              </a:spcBef>
              <a:buNone/>
            </a:pPr>
            <a:r>
              <a:rPr lang="hu-HU" dirty="0">
                <a:latin typeface="Times New Roman" pitchFamily="18" charset="0"/>
                <a:cs typeface="Times New Roman" pitchFamily="18" charset="0"/>
              </a:rPr>
              <a:t>S</a:t>
            </a:r>
            <a:r>
              <a:rPr lang="hu-HU" dirty="0" smtClean="0">
                <a:latin typeface="Times New Roman" pitchFamily="18" charset="0"/>
                <a:cs typeface="Times New Roman" pitchFamily="18" charset="0"/>
              </a:rPr>
              <a:t>zerinte </a:t>
            </a:r>
            <a:r>
              <a:rPr lang="hu-HU" dirty="0">
                <a:latin typeface="Times New Roman" pitchFamily="18" charset="0"/>
                <a:cs typeface="Times New Roman" pitchFamily="18" charset="0"/>
              </a:rPr>
              <a:t>férfi szerepe a házasságban az, hogy </a:t>
            </a:r>
            <a:r>
              <a:rPr lang="hu-HU" dirty="0" smtClean="0">
                <a:latin typeface="Times New Roman" pitchFamily="18" charset="0"/>
                <a:cs typeface="Times New Roman" pitchFamily="18" charset="0"/>
              </a:rPr>
              <a:t>vezesse </a:t>
            </a:r>
            <a:r>
              <a:rPr lang="hu-HU" dirty="0">
                <a:latin typeface="Times New Roman" pitchFamily="18" charset="0"/>
                <a:cs typeface="Times New Roman" pitchFamily="18" charset="0"/>
              </a:rPr>
              <a:t>feleségét. Szüksége van a társadalom tiszteletére és bár azt mondja, hogy Nóra tönkretette a boldogságát, és nem engedi </a:t>
            </a:r>
            <a:r>
              <a:rPr lang="hu-HU" dirty="0" smtClean="0">
                <a:latin typeface="Times New Roman" pitchFamily="18" charset="0"/>
                <a:cs typeface="Times New Roman" pitchFamily="18" charset="0"/>
              </a:rPr>
              <a:t>neki felnevelni </a:t>
            </a:r>
            <a:r>
              <a:rPr lang="hu-HU" dirty="0">
                <a:latin typeface="Times New Roman" pitchFamily="18" charset="0"/>
                <a:cs typeface="Times New Roman" pitchFamily="18" charset="0"/>
              </a:rPr>
              <a:t>a gyerekeket, ragaszkodik ahhoz, hogy a nő maradjon a házban, mert legfőbb gondja a háztartásuk </a:t>
            </a:r>
            <a:r>
              <a:rPr lang="hu-HU" dirty="0" smtClean="0">
                <a:latin typeface="Times New Roman" pitchFamily="18" charset="0"/>
                <a:cs typeface="Times New Roman" pitchFamily="18" charset="0"/>
              </a:rPr>
              <a:t>látszatának megmentése</a:t>
            </a:r>
            <a:r>
              <a:rPr lang="hu-HU" dirty="0">
                <a:latin typeface="Times New Roman" pitchFamily="18" charset="0"/>
                <a:cs typeface="Times New Roman" pitchFamily="18" charset="0"/>
              </a:rPr>
              <a:t>.</a:t>
            </a: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1556792"/>
            <a:ext cx="2889870" cy="4045818"/>
          </a:xfrm>
          <a:prstGeom prst="rect">
            <a:avLst/>
          </a:prstGeom>
        </p:spPr>
      </p:pic>
    </p:spTree>
    <p:extLst>
      <p:ext uri="{BB962C8B-B14F-4D97-AF65-F5344CB8AC3E}">
        <p14:creationId xmlns:p14="http://schemas.microsoft.com/office/powerpoint/2010/main" val="19245356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sz="4000" b="1" u="sng" dirty="0" smtClean="0">
                <a:latin typeface="Times New Roman" pitchFamily="18" charset="0"/>
                <a:cs typeface="Times New Roman" pitchFamily="18" charset="0"/>
              </a:rPr>
              <a:t>A mű témái</a:t>
            </a:r>
          </a:p>
          <a:p>
            <a:pPr marL="0" indent="0" algn="just">
              <a:spcBef>
                <a:spcPts val="0"/>
              </a:spcBef>
              <a:buNone/>
            </a:pPr>
            <a:endParaRPr lang="hu-HU" dirty="0" smtClean="0">
              <a:latin typeface="Times New Roman" pitchFamily="18" charset="0"/>
              <a:cs typeface="Times New Roman" pitchFamily="18" charset="0"/>
            </a:endParaRPr>
          </a:p>
          <a:p>
            <a:pPr marL="0" indent="0" algn="just">
              <a:spcBef>
                <a:spcPts val="0"/>
              </a:spcBef>
              <a:buNone/>
            </a:pPr>
            <a:r>
              <a:rPr lang="hu-HU" dirty="0" smtClean="0">
                <a:latin typeface="Times New Roman" pitchFamily="18" charset="0"/>
                <a:cs typeface="Times New Roman" pitchFamily="18" charset="0"/>
              </a:rPr>
              <a:t>A </a:t>
            </a:r>
            <a:r>
              <a:rPr lang="hu-HU" dirty="0">
                <a:latin typeface="Times New Roman" pitchFamily="18" charset="0"/>
                <a:cs typeface="Times New Roman" pitchFamily="18" charset="0"/>
              </a:rPr>
              <a:t>Nóra azt kutatja, hogy a társadalmi elvárások milyen módon korlátozzák az egyéneket, különösen a </a:t>
            </a:r>
            <a:r>
              <a:rPr lang="hu-HU" dirty="0" smtClean="0">
                <a:latin typeface="Times New Roman" pitchFamily="18" charset="0"/>
                <a:cs typeface="Times New Roman" pitchFamily="18" charset="0"/>
              </a:rPr>
              <a:t>nőket. </a:t>
            </a:r>
            <a:endParaRPr lang="hu-HU" dirty="0">
              <a:latin typeface="Times New Roman" pitchFamily="18" charset="0"/>
              <a:cs typeface="Times New Roman" pitchFamily="18" charset="0"/>
            </a:endParaRP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6725" y="3068960"/>
            <a:ext cx="6084676" cy="3600400"/>
          </a:xfrm>
          <a:prstGeom prst="rect">
            <a:avLst/>
          </a:prstGeom>
        </p:spPr>
      </p:pic>
    </p:spTree>
    <p:extLst>
      <p:ext uri="{BB962C8B-B14F-4D97-AF65-F5344CB8AC3E}">
        <p14:creationId xmlns:p14="http://schemas.microsoft.com/office/powerpoint/2010/main" val="3996105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dirty="0" smtClean="0">
                <a:latin typeface="Times New Roman" pitchFamily="18" charset="0"/>
                <a:cs typeface="Times New Roman" pitchFamily="18" charset="0"/>
              </a:rPr>
              <a:t>Nóra </a:t>
            </a:r>
            <a:r>
              <a:rPr lang="hu-HU" dirty="0" err="1">
                <a:latin typeface="Times New Roman" pitchFamily="18" charset="0"/>
                <a:cs typeface="Times New Roman" pitchFamily="18" charset="0"/>
              </a:rPr>
              <a:t>Helmer</a:t>
            </a:r>
            <a:r>
              <a:rPr lang="hu-HU" dirty="0">
                <a:latin typeface="Times New Roman" pitchFamily="18" charset="0"/>
                <a:cs typeface="Times New Roman" pitchFamily="18" charset="0"/>
              </a:rPr>
              <a:t> rájön, hogy nyolcéves házasságát, sőt élete nagy részét úgy töltötte, hogy megfeleljen azoknak az elvárásoknak, amiket </a:t>
            </a:r>
            <a:r>
              <a:rPr lang="hu-HU" dirty="0" err="1">
                <a:latin typeface="Times New Roman" pitchFamily="18" charset="0"/>
                <a:cs typeface="Times New Roman" pitchFamily="18" charset="0"/>
              </a:rPr>
              <a:t>Torvald</a:t>
            </a:r>
            <a:r>
              <a:rPr lang="hu-HU" dirty="0">
                <a:latin typeface="Times New Roman" pitchFamily="18" charset="0"/>
                <a:cs typeface="Times New Roman" pitchFamily="18" charset="0"/>
              </a:rPr>
              <a:t> az apja és a társadalom általában támaszt felé.</a:t>
            </a: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301645"/>
            <a:ext cx="8748464" cy="4374232"/>
          </a:xfrm>
          <a:prstGeom prst="rect">
            <a:avLst/>
          </a:prstGeom>
        </p:spPr>
      </p:pic>
    </p:spTree>
    <p:extLst>
      <p:ext uri="{BB962C8B-B14F-4D97-AF65-F5344CB8AC3E}">
        <p14:creationId xmlns:p14="http://schemas.microsoft.com/office/powerpoint/2010/main" val="581542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dirty="0">
                <a:latin typeface="Times New Roman" pitchFamily="18" charset="0"/>
                <a:cs typeface="Times New Roman" pitchFamily="18" charset="0"/>
              </a:rPr>
              <a:t>Henrik Ibsen 1828. március 20-án született a norvégiai </a:t>
            </a:r>
            <a:r>
              <a:rPr lang="hu-HU" dirty="0" err="1">
                <a:latin typeface="Times New Roman" pitchFamily="18" charset="0"/>
                <a:cs typeface="Times New Roman" pitchFamily="18" charset="0"/>
              </a:rPr>
              <a:t>Skienben</a:t>
            </a:r>
            <a:r>
              <a:rPr lang="hu-HU" dirty="0">
                <a:latin typeface="Times New Roman" pitchFamily="18" charset="0"/>
                <a:cs typeface="Times New Roman" pitchFamily="18" charset="0"/>
              </a:rPr>
              <a:t>. </a:t>
            </a:r>
            <a:r>
              <a:rPr lang="hu-HU" dirty="0">
                <a:solidFill>
                  <a:srgbClr val="00B050"/>
                </a:solidFill>
                <a:latin typeface="Times New Roman" pitchFamily="18" charset="0"/>
                <a:cs typeface="Times New Roman" pitchFamily="18" charset="0"/>
              </a:rPr>
              <a:t>Apja sikeres kereskedő volt, édesanyja festett, zongorázott és szeretett színházba járni. Maga Ibsen is kifejezte érdeklődését az iránt, hogy művész legyen.</a:t>
            </a:r>
            <a:endParaRPr lang="hu-HU" dirty="0" smtClean="0">
              <a:solidFill>
                <a:srgbClr val="00B050"/>
              </a:solidFill>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endParaRPr lang="hu-HU" dirty="0">
              <a:latin typeface="Times New Roman" pitchFamily="18" charset="0"/>
              <a:cs typeface="Times New Roman" pitchFamily="18" charset="0"/>
            </a:endParaRP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2081" y="2924944"/>
            <a:ext cx="4608512" cy="3136684"/>
          </a:xfrm>
          <a:prstGeom prst="rect">
            <a:avLst/>
          </a:prstGeom>
        </p:spPr>
      </p:pic>
      <p:sp>
        <p:nvSpPr>
          <p:cNvPr id="4" name="Szövegdoboz 3"/>
          <p:cNvSpPr txBox="1"/>
          <p:nvPr/>
        </p:nvSpPr>
        <p:spPr>
          <a:xfrm>
            <a:off x="4211960" y="6237312"/>
            <a:ext cx="4536504" cy="369332"/>
          </a:xfrm>
          <a:prstGeom prst="rect">
            <a:avLst/>
          </a:prstGeom>
          <a:noFill/>
        </p:spPr>
        <p:txBody>
          <a:bodyPr wrap="square" rtlCol="0">
            <a:spAutoFit/>
          </a:bodyPr>
          <a:lstStyle/>
          <a:p>
            <a:r>
              <a:rPr lang="hu-HU" dirty="0" smtClean="0">
                <a:solidFill>
                  <a:srgbClr val="00B050"/>
                </a:solidFill>
              </a:rPr>
              <a:t>Ibsen iskolája </a:t>
            </a:r>
            <a:r>
              <a:rPr lang="hu-HU" dirty="0" err="1" smtClean="0">
                <a:solidFill>
                  <a:srgbClr val="00B050"/>
                </a:solidFill>
              </a:rPr>
              <a:t>Skienben</a:t>
            </a:r>
            <a:endParaRPr lang="hu-HU" dirty="0">
              <a:solidFill>
                <a:srgbClr val="00B050"/>
              </a:solidFill>
            </a:endParaRPr>
          </a:p>
        </p:txBody>
      </p:sp>
    </p:spTree>
    <p:extLst>
      <p:ext uri="{BB962C8B-B14F-4D97-AF65-F5344CB8AC3E}">
        <p14:creationId xmlns:p14="http://schemas.microsoft.com/office/powerpoint/2010/main" val="27689769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dirty="0" smtClean="0">
                <a:latin typeface="Times New Roman" pitchFamily="18" charset="0"/>
                <a:cs typeface="Times New Roman" pitchFamily="18" charset="0"/>
              </a:rPr>
              <a:t>A mű kiáll a nők jogai mellett, megkérdőjelezi a hagyományos női és férfi szerepeket, és felhívja a figyelmet a nők családon belüli elnyomására.</a:t>
            </a:r>
            <a:endParaRPr lang="hu-HU" dirty="0">
              <a:latin typeface="Times New Roman" pitchFamily="18" charset="0"/>
              <a:cs typeface="Times New Roman" pitchFamily="18" charset="0"/>
            </a:endParaRP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8840"/>
            <a:ext cx="9144000" cy="4572000"/>
          </a:xfrm>
          <a:prstGeom prst="rect">
            <a:avLst/>
          </a:prstGeom>
        </p:spPr>
      </p:pic>
    </p:spTree>
    <p:extLst>
      <p:ext uri="{BB962C8B-B14F-4D97-AF65-F5344CB8AC3E}">
        <p14:creationId xmlns:p14="http://schemas.microsoft.com/office/powerpoint/2010/main" val="1535476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dirty="0" smtClean="0">
                <a:latin typeface="Times New Roman" pitchFamily="18" charset="0"/>
                <a:cs typeface="Times New Roman" pitchFamily="18" charset="0"/>
              </a:rPr>
              <a:t>A család elszegényedett, 15 </a:t>
            </a:r>
            <a:r>
              <a:rPr lang="hu-HU" dirty="0">
                <a:latin typeface="Times New Roman" pitchFamily="18" charset="0"/>
                <a:cs typeface="Times New Roman" pitchFamily="18" charset="0"/>
              </a:rPr>
              <a:t>évesen Ibsen abbahagyta az iskolát, és dolgozni ment. </a:t>
            </a:r>
            <a:r>
              <a:rPr lang="hu-HU" dirty="0">
                <a:solidFill>
                  <a:srgbClr val="00B050"/>
                </a:solidFill>
                <a:latin typeface="Times New Roman" pitchFamily="18" charset="0"/>
                <a:cs typeface="Times New Roman" pitchFamily="18" charset="0"/>
              </a:rPr>
              <a:t>Tanoncként dolgozott egy </a:t>
            </a:r>
            <a:r>
              <a:rPr lang="hu-HU" dirty="0" smtClean="0">
                <a:solidFill>
                  <a:srgbClr val="00B050"/>
                </a:solidFill>
                <a:latin typeface="Times New Roman" pitchFamily="18" charset="0"/>
                <a:cs typeface="Times New Roman" pitchFamily="18" charset="0"/>
              </a:rPr>
              <a:t>patikusnál </a:t>
            </a:r>
            <a:r>
              <a:rPr lang="hu-HU" dirty="0" err="1">
                <a:solidFill>
                  <a:srgbClr val="00B050"/>
                </a:solidFill>
                <a:latin typeface="Times New Roman" pitchFamily="18" charset="0"/>
                <a:cs typeface="Times New Roman" pitchFamily="18" charset="0"/>
              </a:rPr>
              <a:t>Grimstadban</a:t>
            </a:r>
            <a:r>
              <a:rPr lang="hu-HU" dirty="0" smtClean="0">
                <a:solidFill>
                  <a:srgbClr val="00B050"/>
                </a:solidFill>
                <a:latin typeface="Times New Roman" pitchFamily="18" charset="0"/>
                <a:cs typeface="Times New Roman" pitchFamily="18" charset="0"/>
              </a:rPr>
              <a:t>.</a:t>
            </a:r>
          </a:p>
          <a:p>
            <a:pPr marL="0" indent="0" algn="just">
              <a:spcBef>
                <a:spcPts val="0"/>
              </a:spcBef>
              <a:buNone/>
            </a:pPr>
            <a:r>
              <a:rPr lang="hu-HU" dirty="0"/>
              <a:t/>
            </a:r>
            <a:br>
              <a:rPr lang="hu-HU" dirty="0"/>
            </a:br>
            <a:r>
              <a:rPr lang="hu-HU" dirty="0" smtClean="0"/>
              <a:t>21 évesen </a:t>
            </a:r>
            <a:r>
              <a:rPr lang="hu-HU" dirty="0"/>
              <a:t>írta meg első drámáját, a Catilinát</a:t>
            </a:r>
            <a:r>
              <a:rPr lang="hu-HU" dirty="0">
                <a:solidFill>
                  <a:srgbClr val="00B050"/>
                </a:solidFill>
              </a:rPr>
              <a:t>, egy verses drámát, amelyet egyik nagy </a:t>
            </a:r>
            <a:r>
              <a:rPr lang="hu-HU" dirty="0" smtClean="0">
                <a:solidFill>
                  <a:srgbClr val="00B050"/>
                </a:solidFill>
              </a:rPr>
              <a:t>példaképe, </a:t>
            </a:r>
            <a:r>
              <a:rPr lang="hu-HU" dirty="0">
                <a:solidFill>
                  <a:srgbClr val="00B050"/>
                </a:solidFill>
              </a:rPr>
              <a:t>William Shakespeare mintájára írt.</a:t>
            </a:r>
            <a:endParaRPr lang="hu-HU" dirty="0">
              <a:solidFill>
                <a:srgbClr val="00B050"/>
              </a:solidFill>
              <a:latin typeface="Times New Roman" pitchFamily="18" charset="0"/>
              <a:cs typeface="Times New Roman" pitchFamily="18" charset="0"/>
            </a:endParaRP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3789040"/>
            <a:ext cx="2674640" cy="2674640"/>
          </a:xfrm>
          <a:prstGeom prst="rect">
            <a:avLst/>
          </a:prstGeom>
        </p:spPr>
      </p:pic>
    </p:spTree>
    <p:extLst>
      <p:ext uri="{BB962C8B-B14F-4D97-AF65-F5344CB8AC3E}">
        <p14:creationId xmlns:p14="http://schemas.microsoft.com/office/powerpoint/2010/main" val="2439824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dirty="0">
                <a:latin typeface="Times New Roman" pitchFamily="18" charset="0"/>
                <a:cs typeface="Times New Roman" pitchFamily="18" charset="0"/>
              </a:rPr>
              <a:t>Ibsen 1862-ben hagyta el Norvégiát, és egy időre Olaszországban telepedett le. Itt </a:t>
            </a:r>
            <a:r>
              <a:rPr lang="hu-HU" dirty="0" smtClean="0">
                <a:latin typeface="Times New Roman" pitchFamily="18" charset="0"/>
                <a:cs typeface="Times New Roman" pitchFamily="18" charset="0"/>
              </a:rPr>
              <a:t>írta </a:t>
            </a:r>
            <a:r>
              <a:rPr lang="hu-HU" dirty="0" err="1" smtClean="0">
                <a:latin typeface="Times New Roman" pitchFamily="18" charset="0"/>
                <a:cs typeface="Times New Roman" pitchFamily="18" charset="0"/>
              </a:rPr>
              <a:t>Brand</a:t>
            </a:r>
            <a:r>
              <a:rPr lang="hu-HU" dirty="0">
                <a:latin typeface="Times New Roman" pitchFamily="18" charset="0"/>
                <a:cs typeface="Times New Roman" pitchFamily="18" charset="0"/>
              </a:rPr>
              <a:t> </a:t>
            </a:r>
            <a:r>
              <a:rPr lang="hu-HU" dirty="0" smtClean="0">
                <a:latin typeface="Times New Roman" pitchFamily="18" charset="0"/>
                <a:cs typeface="Times New Roman" pitchFamily="18" charset="0"/>
              </a:rPr>
              <a:t>című ötfelvonásos tragédiáját</a:t>
            </a:r>
            <a:r>
              <a:rPr lang="hu-HU" dirty="0" smtClean="0">
                <a:solidFill>
                  <a:srgbClr val="00B050"/>
                </a:solidFill>
                <a:latin typeface="Times New Roman" pitchFamily="18" charset="0"/>
                <a:cs typeface="Times New Roman" pitchFamily="18" charset="0"/>
              </a:rPr>
              <a:t> </a:t>
            </a:r>
            <a:r>
              <a:rPr lang="hu-HU" dirty="0">
                <a:solidFill>
                  <a:srgbClr val="00B050"/>
                </a:solidFill>
                <a:latin typeface="Times New Roman" pitchFamily="18" charset="0"/>
                <a:cs typeface="Times New Roman" pitchFamily="18" charset="0"/>
              </a:rPr>
              <a:t>egy papról, akinek hite iránti lázas odaadása családjába és végül az életébe </a:t>
            </a:r>
            <a:r>
              <a:rPr lang="hu-HU" dirty="0" smtClean="0">
                <a:solidFill>
                  <a:srgbClr val="00B050"/>
                </a:solidFill>
                <a:latin typeface="Times New Roman" pitchFamily="18" charset="0"/>
                <a:cs typeface="Times New Roman" pitchFamily="18" charset="0"/>
              </a:rPr>
              <a:t>került.</a:t>
            </a:r>
            <a:r>
              <a:rPr lang="hu-HU" dirty="0" smtClean="0">
                <a:latin typeface="Times New Roman" pitchFamily="18" charset="0"/>
                <a:cs typeface="Times New Roman" pitchFamily="18" charset="0"/>
              </a:rPr>
              <a:t> </a:t>
            </a:r>
            <a:r>
              <a:rPr lang="hu-HU" dirty="0">
                <a:latin typeface="Times New Roman" pitchFamily="18" charset="0"/>
                <a:cs typeface="Times New Roman" pitchFamily="18" charset="0"/>
              </a:rPr>
              <a:t>A darab híressé tette Skandináviában. Két évvel később Ibsen megalkotta egyik </a:t>
            </a:r>
            <a:r>
              <a:rPr lang="hu-HU" dirty="0" err="1">
                <a:latin typeface="Times New Roman" pitchFamily="18" charset="0"/>
                <a:cs typeface="Times New Roman" pitchFamily="18" charset="0"/>
              </a:rPr>
              <a:t>mesterművét</a:t>
            </a:r>
            <a:r>
              <a:rPr lang="hu-HU" dirty="0">
                <a:latin typeface="Times New Roman" pitchFamily="18" charset="0"/>
                <a:cs typeface="Times New Roman" pitchFamily="18" charset="0"/>
              </a:rPr>
              <a:t>, a Peer </a:t>
            </a:r>
            <a:r>
              <a:rPr lang="hu-HU" dirty="0" err="1">
                <a:latin typeface="Times New Roman" pitchFamily="18" charset="0"/>
                <a:cs typeface="Times New Roman" pitchFamily="18" charset="0"/>
              </a:rPr>
              <a:t>Gynt</a:t>
            </a:r>
            <a:r>
              <a:rPr lang="hu-HU" dirty="0">
                <a:latin typeface="Times New Roman" pitchFamily="18" charset="0"/>
                <a:cs typeface="Times New Roman" pitchFamily="18" charset="0"/>
              </a:rPr>
              <a:t>.</a:t>
            </a:r>
          </a:p>
        </p:txBody>
      </p:sp>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828" y="3717032"/>
            <a:ext cx="5215972" cy="2861065"/>
          </a:xfrm>
          <a:prstGeom prst="rect">
            <a:avLst/>
          </a:prstGeom>
        </p:spPr>
      </p:pic>
      <p:sp>
        <p:nvSpPr>
          <p:cNvPr id="5" name="Szövegdoboz 4"/>
          <p:cNvSpPr txBox="1"/>
          <p:nvPr/>
        </p:nvSpPr>
        <p:spPr>
          <a:xfrm>
            <a:off x="467544" y="5589240"/>
            <a:ext cx="2592288" cy="369332"/>
          </a:xfrm>
          <a:prstGeom prst="rect">
            <a:avLst/>
          </a:prstGeom>
          <a:noFill/>
        </p:spPr>
        <p:txBody>
          <a:bodyPr wrap="square" rtlCol="0">
            <a:spAutoFit/>
          </a:bodyPr>
          <a:lstStyle/>
          <a:p>
            <a:r>
              <a:rPr lang="hu-HU" dirty="0" smtClean="0">
                <a:solidFill>
                  <a:srgbClr val="00B050"/>
                </a:solidFill>
              </a:rPr>
              <a:t>Maurice </a:t>
            </a:r>
            <a:r>
              <a:rPr lang="hu-HU" dirty="0" err="1" smtClean="0">
                <a:solidFill>
                  <a:srgbClr val="00B050"/>
                </a:solidFill>
              </a:rPr>
              <a:t>Dumont</a:t>
            </a:r>
            <a:r>
              <a:rPr lang="hu-HU" dirty="0" smtClean="0">
                <a:solidFill>
                  <a:srgbClr val="00B050"/>
                </a:solidFill>
              </a:rPr>
              <a:t>: </a:t>
            </a:r>
            <a:r>
              <a:rPr lang="hu-HU" dirty="0" err="1">
                <a:solidFill>
                  <a:srgbClr val="00B050"/>
                </a:solidFill>
              </a:rPr>
              <a:t>Brand</a:t>
            </a:r>
            <a:endParaRPr lang="hu-HU" dirty="0">
              <a:solidFill>
                <a:srgbClr val="00B050"/>
              </a:solidFill>
            </a:endParaRPr>
          </a:p>
        </p:txBody>
      </p:sp>
    </p:spTree>
    <p:extLst>
      <p:ext uri="{BB962C8B-B14F-4D97-AF65-F5344CB8AC3E}">
        <p14:creationId xmlns:p14="http://schemas.microsoft.com/office/powerpoint/2010/main" val="4056533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dirty="0">
                <a:solidFill>
                  <a:srgbClr val="00B050"/>
                </a:solidFill>
                <a:latin typeface="Times New Roman" pitchFamily="18" charset="0"/>
                <a:cs typeface="Times New Roman" pitchFamily="18" charset="0"/>
              </a:rPr>
              <a:t>Ibsen felkérte </a:t>
            </a:r>
            <a:r>
              <a:rPr lang="hu-HU" dirty="0" err="1">
                <a:solidFill>
                  <a:srgbClr val="00B050"/>
                </a:solidFill>
                <a:latin typeface="Times New Roman" pitchFamily="18" charset="0"/>
                <a:cs typeface="Times New Roman" pitchFamily="18" charset="0"/>
              </a:rPr>
              <a:t>Edvard</a:t>
            </a:r>
            <a:r>
              <a:rPr lang="hu-HU" dirty="0">
                <a:solidFill>
                  <a:srgbClr val="00B050"/>
                </a:solidFill>
                <a:latin typeface="Times New Roman" pitchFamily="18" charset="0"/>
                <a:cs typeface="Times New Roman" pitchFamily="18" charset="0"/>
              </a:rPr>
              <a:t> Grieget, hogy komponáljon mellékzenét a darabhoz. Grieg körülbelül kilencven </a:t>
            </a:r>
            <a:r>
              <a:rPr lang="hu-HU" dirty="0" smtClean="0">
                <a:solidFill>
                  <a:srgbClr val="00B050"/>
                </a:solidFill>
                <a:latin typeface="Times New Roman" pitchFamily="18" charset="0"/>
                <a:cs typeface="Times New Roman" pitchFamily="18" charset="0"/>
              </a:rPr>
              <a:t>perces művet </a:t>
            </a:r>
            <a:r>
              <a:rPr lang="hu-HU" dirty="0">
                <a:solidFill>
                  <a:srgbClr val="00B050"/>
                </a:solidFill>
                <a:latin typeface="Times New Roman" pitchFamily="18" charset="0"/>
                <a:cs typeface="Times New Roman" pitchFamily="18" charset="0"/>
              </a:rPr>
              <a:t>komponált. A zenemű számos darabja rendkívül híres lett, a "A hegyi király csarnokában", a "Reggeli hangulat" és az "</a:t>
            </a:r>
            <a:r>
              <a:rPr lang="hu-HU" dirty="0" err="1">
                <a:solidFill>
                  <a:srgbClr val="00B050"/>
                </a:solidFill>
                <a:latin typeface="Times New Roman" pitchFamily="18" charset="0"/>
                <a:cs typeface="Times New Roman" pitchFamily="18" charset="0"/>
              </a:rPr>
              <a:t>Åse</a:t>
            </a:r>
            <a:r>
              <a:rPr lang="hu-HU" dirty="0">
                <a:solidFill>
                  <a:srgbClr val="00B050"/>
                </a:solidFill>
                <a:latin typeface="Times New Roman" pitchFamily="18" charset="0"/>
                <a:cs typeface="Times New Roman" pitchFamily="18" charset="0"/>
              </a:rPr>
              <a:t> halála" később számos feldolgozásba újra megjelent.</a:t>
            </a: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3437557"/>
            <a:ext cx="5445224" cy="3140968"/>
          </a:xfrm>
          <a:prstGeom prst="rect">
            <a:avLst/>
          </a:prstGeom>
        </p:spPr>
      </p:pic>
    </p:spTree>
    <p:extLst>
      <p:ext uri="{BB962C8B-B14F-4D97-AF65-F5344CB8AC3E}">
        <p14:creationId xmlns:p14="http://schemas.microsoft.com/office/powerpoint/2010/main" val="2839346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dirty="0">
                <a:latin typeface="Times New Roman" pitchFamily="18" charset="0"/>
                <a:cs typeface="Times New Roman" pitchFamily="18" charset="0"/>
              </a:rPr>
              <a:t>1891-ben Ibsen már mint ismert drámaíró tért vissza Norvégiába. 1900-ban Ibsennek agyvérzése </a:t>
            </a:r>
            <a:r>
              <a:rPr lang="hu-HU" dirty="0" smtClean="0">
                <a:latin typeface="Times New Roman" pitchFamily="18" charset="0"/>
                <a:cs typeface="Times New Roman" pitchFamily="18" charset="0"/>
              </a:rPr>
              <a:t>volt, </a:t>
            </a:r>
            <a:r>
              <a:rPr lang="hu-HU" dirty="0">
                <a:latin typeface="Times New Roman" pitchFamily="18" charset="0"/>
                <a:cs typeface="Times New Roman" pitchFamily="18" charset="0"/>
              </a:rPr>
              <a:t>amiből teljesen nem épült fel, ezután már nem alkotott. 1906. május 23-án halt meg.</a:t>
            </a:r>
          </a:p>
        </p:txBody>
      </p:sp>
      <p:pic>
        <p:nvPicPr>
          <p:cNvPr id="2" name="Kép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2297903"/>
            <a:ext cx="5868144" cy="4401107"/>
          </a:xfrm>
          <a:prstGeom prst="rect">
            <a:avLst/>
          </a:prstGeom>
        </p:spPr>
      </p:pic>
    </p:spTree>
    <p:extLst>
      <p:ext uri="{BB962C8B-B14F-4D97-AF65-F5344CB8AC3E}">
        <p14:creationId xmlns:p14="http://schemas.microsoft.com/office/powerpoint/2010/main" val="3154148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sz="3600" b="1" u="sng" dirty="0" smtClean="0">
                <a:latin typeface="Times New Roman" pitchFamily="18" charset="0"/>
                <a:cs typeface="Times New Roman" pitchFamily="18" charset="0"/>
              </a:rPr>
              <a:t>A modern dráma jellemzői</a:t>
            </a:r>
          </a:p>
          <a:p>
            <a:pPr marL="0" indent="0" algn="just">
              <a:spcBef>
                <a:spcPts val="0"/>
              </a:spcBef>
              <a:buNone/>
            </a:pPr>
            <a:endParaRPr lang="hu-HU" dirty="0">
              <a:latin typeface="Times New Roman" pitchFamily="18" charset="0"/>
              <a:cs typeface="Times New Roman" pitchFamily="18" charset="0"/>
            </a:endParaRPr>
          </a:p>
          <a:p>
            <a:pPr marL="0" indent="0" algn="just">
              <a:spcBef>
                <a:spcPts val="0"/>
              </a:spcBef>
              <a:buNone/>
            </a:pPr>
            <a:r>
              <a:rPr lang="hu-HU" dirty="0" smtClean="0">
                <a:latin typeface="Times New Roman" pitchFamily="18" charset="0"/>
                <a:cs typeface="Times New Roman" pitchFamily="18" charset="0"/>
              </a:rPr>
              <a:t>A klasszikus drámák szereplői tragikus hősök, akiknek különös helyzetekben kell helytállniuk, ám olyan erőkkel néznek szembe, amelyekkel szemben tehetetlenek. </a:t>
            </a:r>
            <a:endParaRPr lang="hu-HU" dirty="0">
              <a:latin typeface="Times New Roman" pitchFamily="18" charset="0"/>
              <a:cs typeface="Times New Roman" pitchFamily="18" charset="0"/>
            </a:endParaRP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2932552"/>
            <a:ext cx="4760962" cy="3848646"/>
          </a:xfrm>
          <a:prstGeom prst="rect">
            <a:avLst/>
          </a:prstGeom>
        </p:spPr>
      </p:pic>
    </p:spTree>
    <p:extLst>
      <p:ext uri="{BB962C8B-B14F-4D97-AF65-F5344CB8AC3E}">
        <p14:creationId xmlns:p14="http://schemas.microsoft.com/office/powerpoint/2010/main" val="1436471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l="-17000" r="-17000"/>
          </a:stretch>
        </a:blip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79512" y="188640"/>
            <a:ext cx="8507288" cy="6480720"/>
          </a:xfrm>
        </p:spPr>
        <p:txBody>
          <a:bodyPr/>
          <a:lstStyle/>
          <a:p>
            <a:pPr marL="0" indent="0" algn="just">
              <a:spcBef>
                <a:spcPts val="0"/>
              </a:spcBef>
              <a:buNone/>
            </a:pPr>
            <a:r>
              <a:rPr lang="hu-HU" dirty="0">
                <a:latin typeface="Times New Roman" pitchFamily="18" charset="0"/>
                <a:cs typeface="Times New Roman" pitchFamily="18" charset="0"/>
              </a:rPr>
              <a:t>Henrik Ibsen </a:t>
            </a:r>
            <a:r>
              <a:rPr lang="hu-HU" dirty="0" smtClean="0">
                <a:latin typeface="Times New Roman" pitchFamily="18" charset="0"/>
                <a:cs typeface="Times New Roman" pitchFamily="18" charset="0"/>
              </a:rPr>
              <a:t>darabjainak szereplői  hétköznapi emberek, akik mindennapos, való világban is jellemző problémákkal </a:t>
            </a:r>
            <a:r>
              <a:rPr lang="hu-HU" dirty="0">
                <a:latin typeface="Times New Roman" pitchFamily="18" charset="0"/>
                <a:cs typeface="Times New Roman" pitchFamily="18" charset="0"/>
              </a:rPr>
              <a:t>küzdenek. </a:t>
            </a:r>
            <a:r>
              <a:rPr lang="hu-HU" dirty="0" smtClean="0">
                <a:latin typeface="Times New Roman" pitchFamily="18" charset="0"/>
                <a:cs typeface="Times New Roman" pitchFamily="18" charset="0"/>
              </a:rPr>
              <a:t>A </a:t>
            </a:r>
            <a:r>
              <a:rPr lang="hu-HU" dirty="0">
                <a:latin typeface="Times New Roman" pitchFamily="18" charset="0"/>
                <a:cs typeface="Times New Roman" pitchFamily="18" charset="0"/>
              </a:rPr>
              <a:t>darab kezdetekor már minden </a:t>
            </a:r>
            <a:r>
              <a:rPr lang="hu-HU" dirty="0" smtClean="0">
                <a:latin typeface="Times New Roman" pitchFamily="18" charset="0"/>
                <a:cs typeface="Times New Roman" pitchFamily="18" charset="0"/>
              </a:rPr>
              <a:t>megtörtént, </a:t>
            </a:r>
            <a:r>
              <a:rPr lang="hu-HU" dirty="0">
                <a:latin typeface="Times New Roman" pitchFamily="18" charset="0"/>
                <a:cs typeface="Times New Roman" pitchFamily="18" charset="0"/>
              </a:rPr>
              <a:t>a drámai helyzetet tulajdonképpen a múltban megtörtént események hozzák létre. </a:t>
            </a:r>
          </a:p>
        </p:txBody>
      </p:sp>
      <p:pic>
        <p:nvPicPr>
          <p:cNvPr id="2" name="Kép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3284984"/>
            <a:ext cx="4860032" cy="3240021"/>
          </a:xfrm>
          <a:prstGeom prst="rect">
            <a:avLst/>
          </a:prstGeom>
        </p:spPr>
      </p:pic>
    </p:spTree>
    <p:extLst>
      <p:ext uri="{BB962C8B-B14F-4D97-AF65-F5344CB8AC3E}">
        <p14:creationId xmlns:p14="http://schemas.microsoft.com/office/powerpoint/2010/main" val="1436751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TotalTime>
  <Words>1470</Words>
  <Application>Microsoft Office PowerPoint</Application>
  <PresentationFormat>Diavetítés a képernyőre (4:3 oldalarány)</PresentationFormat>
  <Paragraphs>74</Paragraphs>
  <Slides>30</Slides>
  <Notes>1</Notes>
  <HiddenSlides>0</HiddenSlides>
  <MMClips>0</MMClips>
  <ScaleCrop>false</ScaleCrop>
  <HeadingPairs>
    <vt:vector size="4" baseType="variant">
      <vt:variant>
        <vt:lpstr>Téma</vt:lpstr>
      </vt:variant>
      <vt:variant>
        <vt:i4>1</vt:i4>
      </vt:variant>
      <vt:variant>
        <vt:lpstr>Diacímek</vt:lpstr>
      </vt:variant>
      <vt:variant>
        <vt:i4>30</vt:i4>
      </vt:variant>
    </vt:vector>
  </HeadingPairs>
  <TitlesOfParts>
    <vt:vector size="31" baseType="lpstr">
      <vt:lpstr>Office-téma</vt:lpstr>
      <vt:lpstr>Henrik Ibsen</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Péter</dc:creator>
  <cp:lastModifiedBy>Péter</cp:lastModifiedBy>
  <cp:revision>42</cp:revision>
  <dcterms:created xsi:type="dcterms:W3CDTF">2015-08-27T02:13:55Z</dcterms:created>
  <dcterms:modified xsi:type="dcterms:W3CDTF">2023-01-28T05:20:10Z</dcterms:modified>
</cp:coreProperties>
</file>